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0" r:id="rId2"/>
    <p:sldMasterId id="2147483650" r:id="rId3"/>
    <p:sldMasterId id="2147483654" r:id="rId4"/>
    <p:sldMasterId id="2147483656" r:id="rId5"/>
    <p:sldMasterId id="2147483658" r:id="rId6"/>
  </p:sldMasterIdLst>
  <p:handoutMasterIdLst>
    <p:handoutMasterId r:id="rId79"/>
  </p:handoutMasterIdLst>
  <p:sldIdLst>
    <p:sldId id="257" r:id="rId7"/>
    <p:sldId id="277" r:id="rId8"/>
    <p:sldId id="259" r:id="rId9"/>
    <p:sldId id="260" r:id="rId10"/>
    <p:sldId id="261" r:id="rId11"/>
    <p:sldId id="262" r:id="rId12"/>
    <p:sldId id="264" r:id="rId13"/>
    <p:sldId id="265" r:id="rId14"/>
    <p:sldId id="266" r:id="rId15"/>
    <p:sldId id="270" r:id="rId16"/>
    <p:sldId id="271" r:id="rId17"/>
    <p:sldId id="272" r:id="rId18"/>
    <p:sldId id="273" r:id="rId19"/>
    <p:sldId id="274" r:id="rId20"/>
    <p:sldId id="275" r:id="rId21"/>
    <p:sldId id="263" r:id="rId22"/>
    <p:sldId id="276" r:id="rId23"/>
    <p:sldId id="267" r:id="rId24"/>
    <p:sldId id="268" r:id="rId25"/>
    <p:sldId id="278" r:id="rId26"/>
    <p:sldId id="269"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0" r:id="rId57"/>
    <p:sldId id="309"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56"/>
    <a:srgbClr val="D95D11"/>
    <a:srgbClr val="D0610E"/>
    <a:srgbClr val="638C40"/>
    <a:srgbClr val="2D6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6" autoAdjust="0"/>
    <p:restoredTop sz="94660"/>
  </p:normalViewPr>
  <p:slideViewPr>
    <p:cSldViewPr snapToGrid="0">
      <p:cViewPr varScale="1">
        <p:scale>
          <a:sx n="92" d="100"/>
          <a:sy n="92" d="100"/>
        </p:scale>
        <p:origin x="1380" y="126"/>
      </p:cViewPr>
      <p:guideLst/>
    </p:cSldViewPr>
  </p:slideViewPr>
  <p:notesTextViewPr>
    <p:cViewPr>
      <p:scale>
        <a:sx n="1" d="1"/>
        <a:sy n="1" d="1"/>
      </p:scale>
      <p:origin x="0" y="0"/>
    </p:cViewPr>
  </p:notesTextViewPr>
  <p:notesViewPr>
    <p:cSldViewPr snapToGrid="0">
      <p:cViewPr varScale="1">
        <p:scale>
          <a:sx n="68" d="100"/>
          <a:sy n="68" d="100"/>
        </p:scale>
        <p:origin x="3331"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370CAA-B825-4757-AD7B-8BFA08096D4D}" type="datetimeFigureOut">
              <a:rPr lang="en-US" smtClean="0"/>
              <a:t>2/21/2017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059512-8EBE-4147-8750-D60C7A36001E}" type="slidenum">
              <a:rPr lang="en-US" smtClean="0"/>
              <a:t>‹#›</a:t>
            </a:fld>
            <a:endParaRPr lang="en-US"/>
          </a:p>
        </p:txBody>
      </p:sp>
    </p:spTree>
    <p:extLst>
      <p:ext uri="{BB962C8B-B14F-4D97-AF65-F5344CB8AC3E}">
        <p14:creationId xmlns:p14="http://schemas.microsoft.com/office/powerpoint/2010/main" val="16702081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47525" y="476182"/>
            <a:ext cx="7886700" cy="1325563"/>
          </a:xfrm>
          <a:prstGeom prst="rect">
            <a:avLst/>
          </a:prstGeom>
        </p:spPr>
        <p:txBody>
          <a:bodyPr/>
          <a:lstStyle>
            <a:lvl1pPr>
              <a:defRPr baseline="0"/>
            </a:lvl1pPr>
          </a:lstStyle>
          <a:p>
            <a:r>
              <a:rPr lang="en-US" dirty="0" smtClean="0"/>
              <a:t>Click to add presentation title </a:t>
            </a:r>
            <a:br>
              <a:rPr lang="en-US" dirty="0" smtClean="0"/>
            </a:br>
            <a:r>
              <a:rPr lang="en-US" dirty="0" smtClean="0"/>
              <a:t>and presenter name</a:t>
            </a:r>
            <a:endParaRPr lang="en-US" dirty="0"/>
          </a:p>
        </p:txBody>
      </p:sp>
      <p:sp>
        <p:nvSpPr>
          <p:cNvPr id="11" name="Footer Placeholder 4"/>
          <p:cNvSpPr>
            <a:spLocks noGrp="1"/>
          </p:cNvSpPr>
          <p:nvPr>
            <p:ph type="ftr" sz="quarter" idx="3"/>
          </p:nvPr>
        </p:nvSpPr>
        <p:spPr>
          <a:xfrm>
            <a:off x="3047825" y="5355129"/>
            <a:ext cx="3086100" cy="365125"/>
          </a:xfrm>
          <a:prstGeom prst="rect">
            <a:avLst/>
          </a:prstGeom>
        </p:spPr>
        <p:txBody>
          <a:bodyPr vert="horz" lIns="91440" tIns="45720" rIns="91440" bIns="45720" rtlCol="0" anchor="ctr"/>
          <a:lstStyle>
            <a:lvl1pPr algn="ctr">
              <a:defRPr sz="2000">
                <a:solidFill>
                  <a:schemeClr val="accent1"/>
                </a:solidFill>
              </a:defRPr>
            </a:lvl1pPr>
          </a:lstStyle>
          <a:p>
            <a:r>
              <a:rPr lang="en-US" dirty="0" smtClean="0"/>
              <a:t>www.swsc.org</a:t>
            </a:r>
            <a:endParaRPr lang="en-US" dirty="0"/>
          </a:p>
        </p:txBody>
      </p:sp>
    </p:spTree>
    <p:extLst>
      <p:ext uri="{BB962C8B-B14F-4D97-AF65-F5344CB8AC3E}">
        <p14:creationId xmlns:p14="http://schemas.microsoft.com/office/powerpoint/2010/main" val="369590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Content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8651" y="1825628"/>
            <a:ext cx="8028385" cy="413861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8652" y="579441"/>
            <a:ext cx="7959329" cy="1131887"/>
          </a:xfrm>
          <a:prstGeom prst="rect">
            <a:avLst/>
          </a:prstGeom>
        </p:spPr>
        <p:txBody>
          <a:bodyPr/>
          <a:lstStyle>
            <a:lvl1pPr algn="ctr">
              <a:defRPr sz="4000">
                <a:solidFill>
                  <a:schemeClr val="accent1"/>
                </a:solidFill>
              </a:defRPr>
            </a:lvl1pPr>
            <a:lvl4pPr marL="1371566" indent="0">
              <a:buNone/>
              <a:defRPr/>
            </a:lvl4pPr>
            <a:lvl5pPr marL="1828754" indent="0">
              <a:buNone/>
              <a:defRPr/>
            </a:lvl5pPr>
          </a:lstStyle>
          <a:p>
            <a:pPr lvl="0"/>
            <a:r>
              <a:rPr lang="en-US" dirty="0" smtClean="0"/>
              <a:t>Click to edit slide title</a:t>
            </a:r>
            <a:endParaRPr lang="en-US" dirty="0"/>
          </a:p>
        </p:txBody>
      </p:sp>
    </p:spTree>
    <p:extLst>
      <p:ext uri="{BB962C8B-B14F-4D97-AF65-F5344CB8AC3E}">
        <p14:creationId xmlns:p14="http://schemas.microsoft.com/office/powerpoint/2010/main" val="130736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316" y="1455697"/>
            <a:ext cx="7886700" cy="1325563"/>
          </a:xfrm>
          <a:prstGeom prst="rect">
            <a:avLst/>
          </a:prstGeom>
        </p:spPr>
        <p:txBody>
          <a:bodyPr/>
          <a:lstStyle>
            <a:lvl1pPr algn="ctr">
              <a:defRPr>
                <a:solidFill>
                  <a:srgbClr val="192D56"/>
                </a:solidFill>
              </a:defRPr>
            </a:lvl1pPr>
          </a:lstStyle>
          <a:p>
            <a:r>
              <a:rPr lang="en-US" dirty="0" smtClean="0"/>
              <a:t>Click to edit section title slide</a:t>
            </a:r>
            <a:endParaRPr lang="en-US" dirty="0"/>
          </a:p>
        </p:txBody>
      </p:sp>
    </p:spTree>
    <p:extLst>
      <p:ext uri="{BB962C8B-B14F-4D97-AF65-F5344CB8AC3E}">
        <p14:creationId xmlns:p14="http://schemas.microsoft.com/office/powerpoint/2010/main" val="4005470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401" y="1136915"/>
            <a:ext cx="7886700" cy="1325563"/>
          </a:xfrm>
          <a:prstGeom prst="rect">
            <a:avLst/>
          </a:prstGeom>
        </p:spPr>
        <p:txBody>
          <a:bodyPr/>
          <a:lstStyle>
            <a:lvl1pPr algn="ctr">
              <a:defRPr>
                <a:solidFill>
                  <a:schemeClr val="bg1"/>
                </a:solidFill>
              </a:defRPr>
            </a:lvl1pPr>
          </a:lstStyle>
          <a:p>
            <a:r>
              <a:rPr lang="en-US" dirty="0" smtClean="0"/>
              <a:t>Click to edit section title slide</a:t>
            </a:r>
            <a:endParaRPr lang="en-US" dirty="0"/>
          </a:p>
        </p:txBody>
      </p:sp>
    </p:spTree>
    <p:extLst>
      <p:ext uri="{BB962C8B-B14F-4D97-AF65-F5344CB8AC3E}">
        <p14:creationId xmlns:p14="http://schemas.microsoft.com/office/powerpoint/2010/main" val="2053410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35" y="1791257"/>
            <a:ext cx="7886700" cy="1325563"/>
          </a:xfrm>
          <a:prstGeom prst="rect">
            <a:avLst/>
          </a:prstGeom>
        </p:spPr>
        <p:txBody>
          <a:bodyPr/>
          <a:lstStyle>
            <a:lvl1pPr algn="ctr">
              <a:defRPr>
                <a:solidFill>
                  <a:schemeClr val="bg1"/>
                </a:solidFill>
              </a:defRPr>
            </a:lvl1pPr>
          </a:lstStyle>
          <a:p>
            <a:r>
              <a:rPr lang="en-US" dirty="0" smtClean="0"/>
              <a:t>Click to edit section title slide</a:t>
            </a:r>
            <a:endParaRPr lang="en-US" dirty="0"/>
          </a:p>
        </p:txBody>
      </p:sp>
      <p:sp>
        <p:nvSpPr>
          <p:cNvPr id="3" name="Footer Placeholder 4"/>
          <p:cNvSpPr txBox="1">
            <a:spLocks/>
          </p:cNvSpPr>
          <p:nvPr userDrawn="1"/>
        </p:nvSpPr>
        <p:spPr>
          <a:xfrm>
            <a:off x="3117035" y="637838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solidFill>
                  <a:schemeClr val="bg1"/>
                </a:solidFill>
              </a:rPr>
              <a:t>Service. Integrity. Respect.</a:t>
            </a:r>
            <a:endParaRPr lang="en-US" sz="1600" i="1" dirty="0">
              <a:solidFill>
                <a:schemeClr val="bg1"/>
              </a:solidFill>
            </a:endParaRPr>
          </a:p>
        </p:txBody>
      </p:sp>
    </p:spTree>
    <p:extLst>
      <p:ext uri="{BB962C8B-B14F-4D97-AF65-F5344CB8AC3E}">
        <p14:creationId xmlns:p14="http://schemas.microsoft.com/office/powerpoint/2010/main" val="24085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401" y="1598310"/>
            <a:ext cx="7886700" cy="1325563"/>
          </a:xfrm>
          <a:prstGeom prst="rect">
            <a:avLst/>
          </a:prstGeom>
        </p:spPr>
        <p:txBody>
          <a:bodyPr/>
          <a:lstStyle>
            <a:lvl1pPr algn="ctr">
              <a:defRPr>
                <a:solidFill>
                  <a:schemeClr val="bg1"/>
                </a:solidFill>
              </a:defRPr>
            </a:lvl1pPr>
          </a:lstStyle>
          <a:p>
            <a:r>
              <a:rPr lang="en-US" dirty="0" smtClean="0"/>
              <a:t>Click to edit section title slide</a:t>
            </a:r>
            <a:endParaRPr lang="en-US" dirty="0"/>
          </a:p>
        </p:txBody>
      </p:sp>
    </p:spTree>
    <p:extLst>
      <p:ext uri="{BB962C8B-B14F-4D97-AF65-F5344CB8AC3E}">
        <p14:creationId xmlns:p14="http://schemas.microsoft.com/office/powerpoint/2010/main" val="1033449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Content Slide w/ strip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8651" y="1825628"/>
            <a:ext cx="8028385" cy="413861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8652" y="579441"/>
            <a:ext cx="7959329" cy="1131887"/>
          </a:xfrm>
          <a:prstGeom prst="rect">
            <a:avLst/>
          </a:prstGeom>
        </p:spPr>
        <p:txBody>
          <a:bodyPr/>
          <a:lstStyle>
            <a:lvl1pPr algn="ctr">
              <a:defRPr sz="4000">
                <a:solidFill>
                  <a:schemeClr val="accent1"/>
                </a:solidFill>
              </a:defRPr>
            </a:lvl1pPr>
            <a:lvl4pPr marL="1371566" indent="0">
              <a:buNone/>
              <a:defRPr/>
            </a:lvl4pPr>
            <a:lvl5pPr marL="1828754" indent="0">
              <a:buNone/>
              <a:defRPr/>
            </a:lvl5pPr>
          </a:lstStyle>
          <a:p>
            <a:pPr lvl="0"/>
            <a:r>
              <a:rPr lang="en-US" dirty="0" smtClean="0"/>
              <a:t>Click to edit slide title</a:t>
            </a:r>
            <a:endParaRPr lang="en-US" dirty="0"/>
          </a:p>
        </p:txBody>
      </p:sp>
    </p:spTree>
    <p:extLst>
      <p:ext uri="{BB962C8B-B14F-4D97-AF65-F5344CB8AC3E}">
        <p14:creationId xmlns:p14="http://schemas.microsoft.com/office/powerpoint/2010/main" val="22232086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ection Title Slide w/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5610" y="1875146"/>
            <a:ext cx="7886700" cy="1325563"/>
          </a:xfrm>
          <a:prstGeom prst="rect">
            <a:avLst/>
          </a:prstGeom>
        </p:spPr>
        <p:txBody>
          <a:bodyPr/>
          <a:lstStyle>
            <a:lvl1pPr algn="ctr">
              <a:defRPr>
                <a:solidFill>
                  <a:srgbClr val="192D56"/>
                </a:solidFill>
              </a:defRPr>
            </a:lvl1pPr>
          </a:lstStyle>
          <a:p>
            <a:r>
              <a:rPr lang="en-US" dirty="0" smtClean="0"/>
              <a:t>Click to edit section title slide</a:t>
            </a:r>
            <a:endParaRPr lang="en-US" dirty="0"/>
          </a:p>
        </p:txBody>
      </p:sp>
    </p:spTree>
    <p:extLst>
      <p:ext uri="{BB962C8B-B14F-4D97-AF65-F5344CB8AC3E}">
        <p14:creationId xmlns:p14="http://schemas.microsoft.com/office/powerpoint/2010/main" val="14857426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hite Content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28651" y="1825628"/>
            <a:ext cx="8028385" cy="413861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8652" y="579441"/>
            <a:ext cx="7959329" cy="1131887"/>
          </a:xfrm>
          <a:prstGeom prst="rect">
            <a:avLst/>
          </a:prstGeom>
        </p:spPr>
        <p:txBody>
          <a:bodyPr/>
          <a:lstStyle>
            <a:lvl1pPr algn="ctr">
              <a:defRPr sz="4000">
                <a:solidFill>
                  <a:schemeClr val="accent1"/>
                </a:solidFill>
              </a:defRPr>
            </a:lvl1pPr>
            <a:lvl4pPr marL="1371566" indent="0">
              <a:buNone/>
              <a:defRPr/>
            </a:lvl4pPr>
            <a:lvl5pPr marL="1828754" indent="0">
              <a:buNone/>
              <a:defRPr/>
            </a:lvl5pPr>
          </a:lstStyle>
          <a:p>
            <a:pPr lvl="0"/>
            <a:r>
              <a:rPr lang="en-US" dirty="0" smtClean="0"/>
              <a:t>Click to edit slide title</a:t>
            </a:r>
            <a:endParaRPr lang="en-US" dirty="0"/>
          </a:p>
        </p:txBody>
      </p:sp>
    </p:spTree>
    <p:extLst>
      <p:ext uri="{BB962C8B-B14F-4D97-AF65-F5344CB8AC3E}">
        <p14:creationId xmlns:p14="http://schemas.microsoft.com/office/powerpoint/2010/main" val="1060123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011" y="1504536"/>
            <a:ext cx="6625971" cy="3148661"/>
          </a:xfrm>
          <a:prstGeom prst="rect">
            <a:avLst/>
          </a:prstGeom>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21672"/>
          <a:stretch/>
        </p:blipFill>
        <p:spPr>
          <a:xfrm>
            <a:off x="-343947" y="0"/>
            <a:ext cx="1564612" cy="68580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105008"/>
            <a:ext cx="9144000" cy="495300"/>
          </a:xfrm>
          <a:prstGeom prst="rect">
            <a:avLst/>
          </a:prstGeom>
        </p:spPr>
      </p:pic>
      <p:sp>
        <p:nvSpPr>
          <p:cNvPr id="10" name="Footer Placeholder 4"/>
          <p:cNvSpPr>
            <a:spLocks noGrp="1"/>
          </p:cNvSpPr>
          <p:nvPr>
            <p:ph type="ftr" sz="quarter" idx="3"/>
          </p:nvPr>
        </p:nvSpPr>
        <p:spPr>
          <a:xfrm>
            <a:off x="3028947" y="5008835"/>
            <a:ext cx="3086100" cy="365125"/>
          </a:xfrm>
          <a:prstGeom prst="rect">
            <a:avLst/>
          </a:prstGeom>
        </p:spPr>
        <p:txBody>
          <a:bodyPr vert="horz" lIns="91440" tIns="45720" rIns="91440" bIns="45720" rtlCol="0" anchor="ctr"/>
          <a:lstStyle>
            <a:lvl1pPr algn="ctr">
              <a:defRPr sz="1600">
                <a:solidFill>
                  <a:schemeClr val="accent1"/>
                </a:solidFill>
              </a:defRPr>
            </a:lvl1pPr>
          </a:lstStyle>
          <a:p>
            <a:r>
              <a:rPr lang="en-US" smtClean="0"/>
              <a:t>www.swsc.org</a:t>
            </a:r>
            <a:endParaRPr lang="en-US" dirty="0"/>
          </a:p>
        </p:txBody>
      </p:sp>
      <p:sp>
        <p:nvSpPr>
          <p:cNvPr id="6" name="Footer Placeholder 4"/>
          <p:cNvSpPr txBox="1">
            <a:spLocks/>
          </p:cNvSpPr>
          <p:nvPr userDrawn="1"/>
        </p:nvSpPr>
        <p:spPr>
          <a:xfrm>
            <a:off x="3091369" y="633048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Service. Integrity. Respect.</a:t>
            </a:r>
            <a:endParaRPr lang="en-US" sz="1600" i="1" dirty="0"/>
          </a:p>
        </p:txBody>
      </p:sp>
    </p:spTree>
    <p:extLst>
      <p:ext uri="{BB962C8B-B14F-4D97-AF65-F5344CB8AC3E}">
        <p14:creationId xmlns:p14="http://schemas.microsoft.com/office/powerpoint/2010/main" val="1318323137"/>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377" rtl="0" eaLnBrk="1" latinLnBrk="0" hangingPunct="1">
        <a:lnSpc>
          <a:spcPct val="90000"/>
        </a:lnSpc>
        <a:spcBef>
          <a:spcPct val="0"/>
        </a:spcBef>
        <a:buNone/>
        <a:defRPr sz="4400" kern="1200" baseline="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86592" y="6057327"/>
            <a:ext cx="1071436" cy="509146"/>
          </a:xfrm>
          <a:prstGeom prst="rect">
            <a:avLst/>
          </a:prstGeom>
        </p:spPr>
      </p:pic>
    </p:spTree>
    <p:extLst>
      <p:ext uri="{BB962C8B-B14F-4D97-AF65-F5344CB8AC3E}">
        <p14:creationId xmlns:p14="http://schemas.microsoft.com/office/powerpoint/2010/main" val="1846355918"/>
      </p:ext>
    </p:extLst>
  </p:cSld>
  <p:clrMap bg1="lt1" tx1="dk1" bg2="lt2" tx2="dk2" accent1="accent1" accent2="accent2" accent3="accent3" accent4="accent4" accent5="accent5" accent6="accent6" hlink="hlink" folHlink="folHlink"/>
  <p:sldLayoutIdLst>
    <p:sldLayoutId id="2147483661" r:id="rId1"/>
    <p:sldLayoutId id="2147483666" r:id="rId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638C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9028" y="5517861"/>
            <a:ext cx="1189139" cy="118913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0" y="6459381"/>
            <a:ext cx="9144000" cy="495238"/>
          </a:xfrm>
          <a:prstGeom prst="rect">
            <a:avLst/>
          </a:prstGeom>
        </p:spPr>
      </p:pic>
    </p:spTree>
    <p:extLst>
      <p:ext uri="{BB962C8B-B14F-4D97-AF65-F5344CB8AC3E}">
        <p14:creationId xmlns:p14="http://schemas.microsoft.com/office/powerpoint/2010/main" val="3314393652"/>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92D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6444" y="5831398"/>
            <a:ext cx="1189139" cy="1189139"/>
          </a:xfrm>
          <a:prstGeom prst="rect">
            <a:avLst/>
          </a:prstGeom>
        </p:spPr>
      </p:pic>
    </p:spTree>
    <p:extLst>
      <p:ext uri="{BB962C8B-B14F-4D97-AF65-F5344CB8AC3E}">
        <p14:creationId xmlns:p14="http://schemas.microsoft.com/office/powerpoint/2010/main" val="3767707263"/>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D60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3527" y="5607328"/>
            <a:ext cx="1189139" cy="1189139"/>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0" y="6548848"/>
            <a:ext cx="9144000" cy="495238"/>
          </a:xfrm>
          <a:prstGeom prst="rect">
            <a:avLst/>
          </a:prstGeom>
        </p:spPr>
      </p:pic>
    </p:spTree>
    <p:extLst>
      <p:ext uri="{BB962C8B-B14F-4D97-AF65-F5344CB8AC3E}">
        <p14:creationId xmlns:p14="http://schemas.microsoft.com/office/powerpoint/2010/main" val="2047355640"/>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0305" y="5300706"/>
            <a:ext cx="1189139" cy="158551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flipV="1">
            <a:off x="0" y="6481736"/>
            <a:ext cx="9144000" cy="495238"/>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33889" y="5903643"/>
            <a:ext cx="1025555" cy="487343"/>
          </a:xfrm>
          <a:prstGeom prst="rect">
            <a:avLst/>
          </a:prstGeom>
        </p:spPr>
      </p:pic>
    </p:spTree>
    <p:extLst>
      <p:ext uri="{BB962C8B-B14F-4D97-AF65-F5344CB8AC3E}">
        <p14:creationId xmlns:p14="http://schemas.microsoft.com/office/powerpoint/2010/main" val="2925172108"/>
      </p:ext>
    </p:extLst>
  </p:cSld>
  <p:clrMap bg1="lt1" tx1="dk1" bg2="lt2" tx2="dk2" accent1="accent1" accent2="accent2" accent3="accent3" accent4="accent4" accent5="accent5" accent6="accent6" hlink="hlink" folHlink="folHlink"/>
  <p:sldLayoutIdLst>
    <p:sldLayoutId id="2147483659" r:id="rId1"/>
    <p:sldLayoutId id="2147483665" r:id="rId2"/>
    <p:sldLayoutId id="2147483667" r:id="rId3"/>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pbs.org/wgbh/misunderstoodminds/experiences/readexp1b.html" TargetMode="External"/><Relationship Id="rId2" Type="http://schemas.openxmlformats.org/officeDocument/2006/relationships/hyperlink" Target="http://www.pbs.org/wgbh/misunderstoodminds/experiences/attexp2a.html" TargetMode="External"/><Relationship Id="rId1" Type="http://schemas.openxmlformats.org/officeDocument/2006/relationships/slideLayout" Target="../slideLayouts/slideLayout7.xml"/><Relationship Id="rId4" Type="http://schemas.openxmlformats.org/officeDocument/2006/relationships/hyperlink" Target="http://www.pbs.org/wgbh/misunderstoodminds/experiences/mathexp3a.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hyperlink" Target="http://www.myinfinitec.org/" TargetMode="External"/><Relationship Id="rId3" Type="http://schemas.openxmlformats.org/officeDocument/2006/relationships/hyperlink" Target="http://www.ablenet.com/" TargetMode="External"/><Relationship Id="rId7" Type="http://schemas.openxmlformats.org/officeDocument/2006/relationships/hyperlink" Target="http://www.autisminternetmodules.org/" TargetMode="External"/><Relationship Id="rId2" Type="http://schemas.openxmlformats.org/officeDocument/2006/relationships/hyperlink" Target="http://www.commonsensemedia.org/guide/special-needs" TargetMode="External"/><Relationship Id="rId1" Type="http://schemas.openxmlformats.org/officeDocument/2006/relationships/slideLayout" Target="../slideLayouts/slideLayout7.xml"/><Relationship Id="rId6" Type="http://schemas.openxmlformats.org/officeDocument/2006/relationships/hyperlink" Target="http://www.nichy.org/" TargetMode="External"/><Relationship Id="rId5" Type="http://schemas.openxmlformats.org/officeDocument/2006/relationships/hyperlink" Target="http://ici.umn.edu/para/" TargetMode="External"/><Relationship Id="rId4" Type="http://schemas.openxmlformats.org/officeDocument/2006/relationships/hyperlink" Target="http://paralink.org/"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mailto:janet.Dirksen@swsc.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27" y="476182"/>
            <a:ext cx="8081298" cy="1325563"/>
          </a:xfrm>
        </p:spPr>
        <p:txBody>
          <a:bodyPr/>
          <a:lstStyle/>
          <a:p>
            <a:r>
              <a:rPr lang="en-US" sz="3600" dirty="0" smtClean="0"/>
              <a:t>Introduction to Special Education and Annual Required Paraprofessional Training</a:t>
            </a:r>
            <a:endParaRPr lang="en-US" sz="3600" dirty="0"/>
          </a:p>
        </p:txBody>
      </p:sp>
    </p:spTree>
    <p:extLst>
      <p:ext uri="{BB962C8B-B14F-4D97-AF65-F5344CB8AC3E}">
        <p14:creationId xmlns:p14="http://schemas.microsoft.com/office/powerpoint/2010/main" val="159447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400" dirty="0" smtClean="0"/>
              <a:t>IDEA:  Individuals with Disabilities Education Act</a:t>
            </a:r>
          </a:p>
          <a:p>
            <a:pPr marL="342900" indent="-342900">
              <a:buFont typeface="Arial" panose="020B0604020202020204" pitchFamily="34" charset="0"/>
              <a:buChar char="•"/>
            </a:pPr>
            <a:endParaRPr lang="en-US" sz="2400" dirty="0"/>
          </a:p>
          <a:p>
            <a:pPr marL="457200" indent="-457200">
              <a:buAutoNum type="arabicPeriod"/>
            </a:pPr>
            <a:r>
              <a:rPr lang="en-US" sz="2000" dirty="0" smtClean="0"/>
              <a:t>Federal law that requires schools to serve the educational needs of eligible students with disabilities.</a:t>
            </a:r>
          </a:p>
          <a:p>
            <a:pPr marL="457200" indent="-457200">
              <a:buAutoNum type="arabicPeriod"/>
            </a:pPr>
            <a:r>
              <a:rPr lang="en-US" sz="2000" dirty="0" smtClean="0"/>
              <a:t>Access to a free and appropriate public education (FAPE), just like all other children.</a:t>
            </a:r>
          </a:p>
          <a:p>
            <a:pPr marL="457200" indent="-457200">
              <a:buAutoNum type="arabicPeriod"/>
            </a:pPr>
            <a:r>
              <a:rPr lang="en-US" sz="2000" dirty="0" smtClean="0"/>
              <a:t>Required to provide special education in the least restrictive environment- in general education whenever possible.</a:t>
            </a:r>
          </a:p>
          <a:p>
            <a:endParaRPr lang="en-US" sz="2400" dirty="0" smtClean="0"/>
          </a:p>
          <a:p>
            <a:r>
              <a:rPr lang="en-US" sz="2400" dirty="0" smtClean="0"/>
              <a:t>*    MN Rules and Statutes  	</a:t>
            </a:r>
            <a:endParaRPr lang="en-US" sz="2400" dirty="0"/>
          </a:p>
        </p:txBody>
      </p:sp>
      <p:sp>
        <p:nvSpPr>
          <p:cNvPr id="3" name="Text Placeholder 2"/>
          <p:cNvSpPr>
            <a:spLocks noGrp="1"/>
          </p:cNvSpPr>
          <p:nvPr>
            <p:ph type="body" sz="quarter" idx="11"/>
          </p:nvPr>
        </p:nvSpPr>
        <p:spPr/>
        <p:txBody>
          <a:bodyPr/>
          <a:lstStyle/>
          <a:p>
            <a:r>
              <a:rPr lang="en-US" sz="3200" dirty="0" smtClean="0"/>
              <a:t>Basis for all Special Education Processes:</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4803880"/>
            <a:ext cx="1676399" cy="1498496"/>
          </a:xfrm>
          <a:prstGeom prst="rect">
            <a:avLst/>
          </a:prstGeom>
        </p:spPr>
      </p:pic>
    </p:spTree>
    <p:extLst>
      <p:ext uri="{BB962C8B-B14F-4D97-AF65-F5344CB8AC3E}">
        <p14:creationId xmlns:p14="http://schemas.microsoft.com/office/powerpoint/2010/main" val="378754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415430"/>
            <a:ext cx="8028385" cy="4138613"/>
          </a:xfrm>
        </p:spPr>
        <p:txBody>
          <a:bodyPr/>
          <a:lstStyle/>
          <a:p>
            <a:pPr marL="285750" indent="-285750">
              <a:buFont typeface="Arial" panose="020B0604020202020204" pitchFamily="34" charset="0"/>
              <a:buChar char="•"/>
            </a:pPr>
            <a:r>
              <a:rPr lang="en-US" sz="1400" dirty="0" smtClean="0"/>
              <a:t>Autism Spectrum Disorders (ASD)</a:t>
            </a:r>
          </a:p>
          <a:p>
            <a:pPr marL="285750" indent="-285750">
              <a:buFont typeface="Arial" panose="020B0604020202020204" pitchFamily="34" charset="0"/>
              <a:buChar char="•"/>
            </a:pPr>
            <a:r>
              <a:rPr lang="en-US" sz="1400" dirty="0" smtClean="0"/>
              <a:t>Blind-Visually Impaired</a:t>
            </a:r>
          </a:p>
          <a:p>
            <a:pPr marL="285750" indent="-285750">
              <a:buFont typeface="Arial" panose="020B0604020202020204" pitchFamily="34" charset="0"/>
              <a:buChar char="•"/>
            </a:pPr>
            <a:r>
              <a:rPr lang="en-US" sz="1400" dirty="0" smtClean="0"/>
              <a:t>Deaf-Blind</a:t>
            </a:r>
          </a:p>
          <a:p>
            <a:pPr marL="285750" indent="-285750">
              <a:buFont typeface="Arial" panose="020B0604020202020204" pitchFamily="34" charset="0"/>
              <a:buChar char="•"/>
            </a:pPr>
            <a:r>
              <a:rPr lang="en-US" sz="1400" dirty="0" smtClean="0"/>
              <a:t>Deaf and Hard of Hearing (DHH)</a:t>
            </a:r>
          </a:p>
          <a:p>
            <a:pPr marL="285750" indent="-285750">
              <a:buFont typeface="Arial" panose="020B0604020202020204" pitchFamily="34" charset="0"/>
              <a:buChar char="•"/>
            </a:pPr>
            <a:r>
              <a:rPr lang="en-US" sz="1400" dirty="0" smtClean="0"/>
              <a:t>Developmental Cognitive Disabilities (DCD)</a:t>
            </a:r>
          </a:p>
          <a:p>
            <a:pPr marL="285750" indent="-285750">
              <a:buFont typeface="Arial" panose="020B0604020202020204" pitchFamily="34" charset="0"/>
              <a:buChar char="•"/>
            </a:pPr>
            <a:r>
              <a:rPr lang="en-US" sz="1400" dirty="0" smtClean="0"/>
              <a:t>Developmental Delay (DD)</a:t>
            </a:r>
          </a:p>
          <a:p>
            <a:pPr marL="285750" indent="-285750">
              <a:buFont typeface="Arial" panose="020B0604020202020204" pitchFamily="34" charset="0"/>
              <a:buChar char="•"/>
            </a:pPr>
            <a:r>
              <a:rPr lang="en-US" sz="1400" dirty="0" smtClean="0"/>
              <a:t>Emotional or Behavioral Disorders (EBD)</a:t>
            </a:r>
          </a:p>
          <a:p>
            <a:pPr marL="285750" indent="-285750">
              <a:buFont typeface="Arial" panose="020B0604020202020204" pitchFamily="34" charset="0"/>
              <a:buChar char="•"/>
            </a:pPr>
            <a:r>
              <a:rPr lang="en-US" sz="1400" dirty="0" smtClean="0"/>
              <a:t>Other Health Disabilities (OHD)</a:t>
            </a:r>
          </a:p>
          <a:p>
            <a:pPr marL="285750" indent="-285750">
              <a:buFont typeface="Arial" panose="020B0604020202020204" pitchFamily="34" charset="0"/>
              <a:buChar char="•"/>
            </a:pPr>
            <a:r>
              <a:rPr lang="en-US" sz="1400" dirty="0" smtClean="0"/>
              <a:t>Physically Impaired (PI)</a:t>
            </a:r>
          </a:p>
          <a:p>
            <a:pPr marL="285750" indent="-285750">
              <a:buFont typeface="Arial" panose="020B0604020202020204" pitchFamily="34" charset="0"/>
              <a:buChar char="•"/>
            </a:pPr>
            <a:r>
              <a:rPr lang="en-US" sz="1400" dirty="0" smtClean="0"/>
              <a:t>Severely Multiply Impaired (SMI)</a:t>
            </a:r>
          </a:p>
          <a:p>
            <a:pPr marL="285750" indent="-285750">
              <a:buFont typeface="Arial" panose="020B0604020202020204" pitchFamily="34" charset="0"/>
              <a:buChar char="•"/>
            </a:pPr>
            <a:r>
              <a:rPr lang="en-US" sz="1400" dirty="0" smtClean="0"/>
              <a:t>Specific Learning Disability (SLD)</a:t>
            </a:r>
          </a:p>
          <a:p>
            <a:pPr marL="285750" indent="-285750">
              <a:buFont typeface="Arial" panose="020B0604020202020204" pitchFamily="34" charset="0"/>
              <a:buChar char="•"/>
            </a:pPr>
            <a:r>
              <a:rPr lang="en-US" sz="1400" dirty="0" smtClean="0"/>
              <a:t>Speech or Language Impairments</a:t>
            </a:r>
          </a:p>
          <a:p>
            <a:pPr marL="285750" indent="-285750">
              <a:buFont typeface="Arial" panose="020B0604020202020204" pitchFamily="34" charset="0"/>
              <a:buChar char="•"/>
            </a:pPr>
            <a:r>
              <a:rPr lang="en-US" sz="1400" dirty="0" smtClean="0"/>
              <a:t>Traumatic Brain Injury (TBI)</a:t>
            </a:r>
          </a:p>
          <a:p>
            <a:endParaRPr lang="en-US" sz="1600" dirty="0"/>
          </a:p>
          <a:p>
            <a:r>
              <a:rPr lang="en-US" sz="1400" dirty="0" smtClean="0"/>
              <a:t>Excellent source of information is:  http://www.nichcy.org</a:t>
            </a:r>
          </a:p>
        </p:txBody>
      </p:sp>
      <p:sp>
        <p:nvSpPr>
          <p:cNvPr id="3" name="Text Placeholder 2"/>
          <p:cNvSpPr>
            <a:spLocks noGrp="1"/>
          </p:cNvSpPr>
          <p:nvPr>
            <p:ph type="body" sz="quarter" idx="11"/>
          </p:nvPr>
        </p:nvSpPr>
        <p:spPr/>
        <p:txBody>
          <a:bodyPr/>
          <a:lstStyle/>
          <a:p>
            <a:r>
              <a:rPr lang="en-US" sz="2800" dirty="0" smtClean="0"/>
              <a:t>How Can A Student Qualify for Special Education Services in MN?</a:t>
            </a:r>
            <a:endParaRPr lang="en-US" sz="2800" dirty="0"/>
          </a:p>
        </p:txBody>
      </p:sp>
    </p:spTree>
    <p:extLst>
      <p:ext uri="{BB962C8B-B14F-4D97-AF65-F5344CB8AC3E}">
        <p14:creationId xmlns:p14="http://schemas.microsoft.com/office/powerpoint/2010/main" val="176402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Wingdings" panose="05000000000000000000" pitchFamily="2" charset="2"/>
              <a:buChar char="Ø"/>
            </a:pPr>
            <a:r>
              <a:rPr lang="en-US" sz="2000" b="1" dirty="0" smtClean="0"/>
              <a:t>Autism Spectrum Disorders </a:t>
            </a:r>
            <a:r>
              <a:rPr lang="en-US" sz="2000" dirty="0" smtClean="0"/>
              <a:t>(ASD) means a range of a neurodevelopmental disorders in which a child exhibits </a:t>
            </a:r>
            <a:r>
              <a:rPr lang="en-US" sz="2000" i="1" dirty="0" smtClean="0"/>
              <a:t>impaired development in social interaction and language, and repetitive, or a restricted range of activities</a:t>
            </a:r>
            <a:r>
              <a:rPr lang="en-US" sz="2000" dirty="0" smtClean="0"/>
              <a:t>.  They affect up to 1.5 million Americans, and is the nation’s fastest growing area of development disabilities.</a:t>
            </a:r>
          </a:p>
          <a:p>
            <a:pPr marL="457200" indent="-457200">
              <a:buFont typeface="Wingdings" panose="05000000000000000000" pitchFamily="2" charset="2"/>
              <a:buChar char="Ø"/>
            </a:pPr>
            <a:r>
              <a:rPr lang="en-US" sz="2000" dirty="0" smtClean="0"/>
              <a:t>Autism is often referred to as a spectrum disorder, meaning that the behavioral symptoms and characteristics can present themselves in a </a:t>
            </a:r>
            <a:r>
              <a:rPr lang="en-US" sz="2000" i="1" dirty="0" smtClean="0"/>
              <a:t>wide variety of combinations, from mild to severe</a:t>
            </a:r>
            <a:r>
              <a:rPr lang="en-US" sz="2000" dirty="0" smtClean="0"/>
              <a:t>.  Although autism is defined by a certain set of behaviors, children and adults can exhibit any combination of behaviors, in any degree of severity.  For example, two children, both with a diagnosis of Autistic Disorder, can act very differently from one another, </a:t>
            </a:r>
            <a:r>
              <a:rPr lang="en-US" sz="2000" i="1" u="sng" dirty="0" smtClean="0"/>
              <a:t>demonstrate different needs and thus may respond to interventions differently</a:t>
            </a:r>
            <a:r>
              <a:rPr lang="en-US" sz="2000" dirty="0" smtClean="0"/>
              <a:t>.</a:t>
            </a:r>
            <a:endParaRPr lang="en-US" sz="2000" dirty="0"/>
          </a:p>
        </p:txBody>
      </p:sp>
      <p:sp>
        <p:nvSpPr>
          <p:cNvPr id="3" name="Text Placeholder 2"/>
          <p:cNvSpPr>
            <a:spLocks noGrp="1"/>
          </p:cNvSpPr>
          <p:nvPr>
            <p:ph type="body" sz="quarter" idx="11"/>
          </p:nvPr>
        </p:nvSpPr>
        <p:spPr/>
        <p:txBody>
          <a:bodyPr/>
          <a:lstStyle/>
          <a:p>
            <a:r>
              <a:rPr lang="en-US" dirty="0" smtClean="0"/>
              <a:t>Autism Spectrum Disorder</a:t>
            </a:r>
            <a:endParaRPr lang="en-US" dirty="0"/>
          </a:p>
        </p:txBody>
      </p:sp>
    </p:spTree>
    <p:extLst>
      <p:ext uri="{BB962C8B-B14F-4D97-AF65-F5344CB8AC3E}">
        <p14:creationId xmlns:p14="http://schemas.microsoft.com/office/powerpoint/2010/main" val="141722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2400" dirty="0" smtClean="0"/>
          </a:p>
          <a:p>
            <a:endParaRPr lang="en-US" sz="2400" dirty="0"/>
          </a:p>
          <a:p>
            <a:r>
              <a:rPr lang="en-US" sz="2400" dirty="0" smtClean="0">
                <a:solidFill>
                  <a:srgbClr val="192D56"/>
                </a:solidFill>
              </a:rPr>
              <a:t>&gt; </a:t>
            </a:r>
            <a:r>
              <a:rPr lang="en-US" sz="2400" b="1" dirty="0" smtClean="0">
                <a:solidFill>
                  <a:srgbClr val="192D56"/>
                </a:solidFill>
              </a:rPr>
              <a:t>Developmental Cognitive Disability </a:t>
            </a:r>
            <a:r>
              <a:rPr lang="en-US" sz="2400" dirty="0" smtClean="0">
                <a:solidFill>
                  <a:srgbClr val="192D56"/>
                </a:solidFill>
              </a:rPr>
              <a:t>(DCD) is defined as a condition that results in intellectual functioning significantly below average and is associated with concurrent deficits in adaptive behavior that require special education and related services.</a:t>
            </a:r>
            <a:endParaRPr lang="en-US" sz="2400" dirty="0">
              <a:solidFill>
                <a:srgbClr val="192D56"/>
              </a:solidFill>
            </a:endParaRPr>
          </a:p>
        </p:txBody>
      </p:sp>
      <p:sp>
        <p:nvSpPr>
          <p:cNvPr id="3" name="Text Placeholder 2"/>
          <p:cNvSpPr>
            <a:spLocks noGrp="1"/>
          </p:cNvSpPr>
          <p:nvPr>
            <p:ph type="body" sz="quarter" idx="11"/>
          </p:nvPr>
        </p:nvSpPr>
        <p:spPr/>
        <p:txBody>
          <a:bodyPr/>
          <a:lstStyle/>
          <a:p>
            <a:r>
              <a:rPr lang="en-US" sz="3600" dirty="0" smtClean="0"/>
              <a:t>Developmental Cognitive Disability</a:t>
            </a:r>
            <a:endParaRPr lang="en-US" sz="3600" dirty="0"/>
          </a:p>
        </p:txBody>
      </p:sp>
    </p:spTree>
    <p:extLst>
      <p:ext uri="{BB962C8B-B14F-4D97-AF65-F5344CB8AC3E}">
        <p14:creationId xmlns:p14="http://schemas.microsoft.com/office/powerpoint/2010/main" val="190181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2000" dirty="0" smtClean="0"/>
          </a:p>
          <a:p>
            <a:endParaRPr lang="en-US" sz="2000" dirty="0"/>
          </a:p>
          <a:p>
            <a:r>
              <a:rPr lang="en-US" sz="2400" dirty="0" smtClean="0">
                <a:solidFill>
                  <a:srgbClr val="192D56"/>
                </a:solidFill>
              </a:rPr>
              <a:t>&gt; </a:t>
            </a:r>
            <a:r>
              <a:rPr lang="en-US" sz="2400" b="1" dirty="0" smtClean="0">
                <a:solidFill>
                  <a:srgbClr val="192D56"/>
                </a:solidFill>
              </a:rPr>
              <a:t>Emotional or Behavioral Disorders </a:t>
            </a:r>
            <a:r>
              <a:rPr lang="en-US" sz="2400" dirty="0" smtClean="0">
                <a:solidFill>
                  <a:srgbClr val="192D56"/>
                </a:solidFill>
              </a:rPr>
              <a:t>(EBD) is a wide range of complex and challenging emotional or behavioral conditions.  </a:t>
            </a:r>
            <a:r>
              <a:rPr lang="en-US" sz="2400" i="1" dirty="0" smtClean="0">
                <a:solidFill>
                  <a:srgbClr val="192D56"/>
                </a:solidFill>
              </a:rPr>
              <a:t>Medical conditions, genetic dispositions, biological and psychological conditions can impact a student’s ability to learn and function at school</a:t>
            </a:r>
            <a:r>
              <a:rPr lang="en-US" sz="2400" dirty="0" smtClean="0">
                <a:solidFill>
                  <a:srgbClr val="192D56"/>
                </a:solidFill>
              </a:rPr>
              <a:t>.  A student who needs specialized services for emotional or behavioral supports may be considered for special education under the EBD category.</a:t>
            </a:r>
            <a:endParaRPr lang="en-US" sz="2400" dirty="0">
              <a:solidFill>
                <a:srgbClr val="192D56"/>
              </a:solidFill>
            </a:endParaRPr>
          </a:p>
        </p:txBody>
      </p:sp>
      <p:sp>
        <p:nvSpPr>
          <p:cNvPr id="3" name="Text Placeholder 2"/>
          <p:cNvSpPr>
            <a:spLocks noGrp="1"/>
          </p:cNvSpPr>
          <p:nvPr>
            <p:ph type="body" sz="quarter" idx="11"/>
          </p:nvPr>
        </p:nvSpPr>
        <p:spPr/>
        <p:txBody>
          <a:bodyPr/>
          <a:lstStyle/>
          <a:p>
            <a:r>
              <a:rPr lang="en-US" sz="3200" dirty="0" smtClean="0"/>
              <a:t>Emotional or Behavioral Disorders</a:t>
            </a:r>
            <a:endParaRPr lang="en-US" sz="3200" dirty="0"/>
          </a:p>
        </p:txBody>
      </p:sp>
    </p:spTree>
    <p:extLst>
      <p:ext uri="{BB962C8B-B14F-4D97-AF65-F5344CB8AC3E}">
        <p14:creationId xmlns:p14="http://schemas.microsoft.com/office/powerpoint/2010/main" val="195718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sz="2000" dirty="0" smtClean="0"/>
          </a:p>
          <a:p>
            <a:endParaRPr lang="en-US" sz="2000" dirty="0"/>
          </a:p>
          <a:p>
            <a:r>
              <a:rPr lang="en-US" sz="2400" dirty="0" smtClean="0"/>
              <a:t>&gt; </a:t>
            </a:r>
            <a:r>
              <a:rPr lang="en-US" sz="2400" b="1" dirty="0" smtClean="0"/>
              <a:t>Specific Learning Disability </a:t>
            </a:r>
            <a:r>
              <a:rPr lang="en-US" sz="2400" dirty="0" smtClean="0"/>
              <a:t>(SLD) is a disorder in one or more of the </a:t>
            </a:r>
            <a:r>
              <a:rPr lang="en-US" sz="2400" i="1" dirty="0" smtClean="0"/>
              <a:t>basic psychological processes involved in understanding and using language, spoke or written</a:t>
            </a:r>
            <a:r>
              <a:rPr lang="en-US" sz="2400" dirty="0" smtClean="0"/>
              <a:t>, that may manifest itself in an imperfect ability to </a:t>
            </a:r>
            <a:r>
              <a:rPr lang="en-US" sz="2400" i="1" dirty="0" smtClean="0"/>
              <a:t>listen, think, speak, read, write, spell, or do mathematical calculations</a:t>
            </a:r>
            <a:r>
              <a:rPr lang="en-US" sz="2400" dirty="0" smtClean="0"/>
              <a:t>.  The term includes such conditions as perceptual disabilities, brain injury, minimal brain dysfunction, dyslexia, and developmental aphasia.</a:t>
            </a:r>
            <a:endParaRPr lang="en-US" sz="2400" dirty="0"/>
          </a:p>
        </p:txBody>
      </p:sp>
      <p:sp>
        <p:nvSpPr>
          <p:cNvPr id="3" name="Text Placeholder 2"/>
          <p:cNvSpPr>
            <a:spLocks noGrp="1"/>
          </p:cNvSpPr>
          <p:nvPr>
            <p:ph type="body" sz="quarter" idx="11"/>
          </p:nvPr>
        </p:nvSpPr>
        <p:spPr/>
        <p:txBody>
          <a:bodyPr/>
          <a:lstStyle/>
          <a:p>
            <a:r>
              <a:rPr lang="en-US" dirty="0" smtClean="0"/>
              <a:t>Specific Learning Disability</a:t>
            </a:r>
            <a:endParaRPr lang="en-US" dirty="0"/>
          </a:p>
        </p:txBody>
      </p:sp>
    </p:spTree>
    <p:extLst>
      <p:ext uri="{BB962C8B-B14F-4D97-AF65-F5344CB8AC3E}">
        <p14:creationId xmlns:p14="http://schemas.microsoft.com/office/powerpoint/2010/main" val="341040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812928"/>
            <a:ext cx="8028385" cy="4138613"/>
          </a:xfrm>
        </p:spPr>
        <p:txBody>
          <a:bodyPr/>
          <a:lstStyle/>
          <a:p>
            <a:r>
              <a:rPr lang="en-US" sz="1400" b="1" u="sng" dirty="0" smtClean="0">
                <a:solidFill>
                  <a:srgbClr val="192D56"/>
                </a:solidFill>
              </a:rPr>
              <a:t>THE FRIEMBLY BOG</a:t>
            </a:r>
          </a:p>
          <a:p>
            <a:r>
              <a:rPr lang="en-US" sz="1400" dirty="0" smtClean="0">
                <a:solidFill>
                  <a:srgbClr val="192D56"/>
                </a:solidFill>
              </a:rPr>
              <a:t>Once </a:t>
            </a:r>
            <a:r>
              <a:rPr lang="en-US" sz="1400" dirty="0" err="1" smtClean="0">
                <a:solidFill>
                  <a:srgbClr val="192D56"/>
                </a:solidFill>
              </a:rPr>
              <a:t>ubom</a:t>
            </a:r>
            <a:r>
              <a:rPr lang="en-US" sz="1400" dirty="0" smtClean="0">
                <a:solidFill>
                  <a:srgbClr val="192D56"/>
                </a:solidFill>
              </a:rPr>
              <a:t> a </a:t>
            </a:r>
            <a:r>
              <a:rPr lang="en-US" sz="1400" dirty="0" err="1" smtClean="0">
                <a:solidFill>
                  <a:srgbClr val="192D56"/>
                </a:solidFill>
              </a:rPr>
              <a:t>tmie</a:t>
            </a:r>
            <a:r>
              <a:rPr lang="en-US" sz="1400" dirty="0" smtClean="0">
                <a:solidFill>
                  <a:srgbClr val="192D56"/>
                </a:solidFill>
              </a:rPr>
              <a:t> there was a </a:t>
            </a:r>
            <a:r>
              <a:rPr lang="en-US" sz="1400" dirty="0" err="1" smtClean="0">
                <a:solidFill>
                  <a:srgbClr val="192D56"/>
                </a:solidFill>
              </a:rPr>
              <a:t>friembl</a:t>
            </a:r>
            <a:r>
              <a:rPr lang="en-US" sz="1400" dirty="0" smtClean="0">
                <a:solidFill>
                  <a:srgbClr val="192D56"/>
                </a:solidFill>
              </a:rPr>
              <a:t> </a:t>
            </a:r>
            <a:r>
              <a:rPr lang="en-US" sz="1400" dirty="0" err="1" smtClean="0">
                <a:solidFill>
                  <a:srgbClr val="192D56"/>
                </a:solidFill>
              </a:rPr>
              <a:t>dobl</a:t>
            </a:r>
            <a:r>
              <a:rPr lang="en-US" sz="1400" dirty="0" smtClean="0">
                <a:solidFill>
                  <a:srgbClr val="192D56"/>
                </a:solidFill>
              </a:rPr>
              <a:t>.  His name saw Jake.  Jake </a:t>
            </a:r>
            <a:r>
              <a:rPr lang="en-US" sz="1400" dirty="0" err="1" smtClean="0">
                <a:solidFill>
                  <a:srgbClr val="192D56"/>
                </a:solidFill>
              </a:rPr>
              <a:t>belombeb</a:t>
            </a:r>
            <a:r>
              <a:rPr lang="en-US" sz="1400" dirty="0" smtClean="0">
                <a:solidFill>
                  <a:srgbClr val="192D56"/>
                </a:solidFill>
              </a:rPr>
              <a:t> to </a:t>
            </a:r>
            <a:r>
              <a:rPr lang="en-US" sz="1400" dirty="0" err="1" smtClean="0">
                <a:solidFill>
                  <a:srgbClr val="192D56"/>
                </a:solidFill>
              </a:rPr>
              <a:t>Bavig</a:t>
            </a:r>
            <a:r>
              <a:rPr lang="en-US" sz="1400" dirty="0" smtClean="0">
                <a:solidFill>
                  <a:srgbClr val="192D56"/>
                </a:solidFill>
              </a:rPr>
              <a:t> and </a:t>
            </a:r>
            <a:r>
              <a:rPr lang="en-US" sz="1400" dirty="0" err="1" smtClean="0">
                <a:solidFill>
                  <a:srgbClr val="192D56"/>
                </a:solidFill>
              </a:rPr>
              <a:t>Bhte</a:t>
            </a:r>
            <a:r>
              <a:rPr lang="en-US" sz="1400" dirty="0" smtClean="0">
                <a:solidFill>
                  <a:srgbClr val="192D56"/>
                </a:solidFill>
              </a:rPr>
              <a:t>.  </a:t>
            </a:r>
            <a:r>
              <a:rPr lang="en-US" sz="1400" dirty="0" err="1" smtClean="0">
                <a:solidFill>
                  <a:srgbClr val="192D56"/>
                </a:solidFill>
              </a:rPr>
              <a:t>Davib</a:t>
            </a:r>
            <a:r>
              <a:rPr lang="en-US" sz="1400" dirty="0" smtClean="0">
                <a:solidFill>
                  <a:srgbClr val="192D56"/>
                </a:solidFill>
              </a:rPr>
              <a:t> and </a:t>
            </a:r>
            <a:r>
              <a:rPr lang="en-US" sz="1400" dirty="0" err="1" smtClean="0">
                <a:solidFill>
                  <a:srgbClr val="192D56"/>
                </a:solidFill>
              </a:rPr>
              <a:t>Bhte</a:t>
            </a:r>
            <a:r>
              <a:rPr lang="en-US" sz="1400" dirty="0" smtClean="0">
                <a:solidFill>
                  <a:srgbClr val="192D56"/>
                </a:solidFill>
              </a:rPr>
              <a:t> </a:t>
            </a:r>
            <a:r>
              <a:rPr lang="en-US" sz="1400" dirty="0" err="1" smtClean="0">
                <a:solidFill>
                  <a:srgbClr val="192D56"/>
                </a:solidFill>
              </a:rPr>
              <a:t>aar</a:t>
            </a:r>
            <a:r>
              <a:rPr lang="en-US" sz="1400" dirty="0" smtClean="0">
                <a:solidFill>
                  <a:srgbClr val="192D56"/>
                </a:solidFill>
              </a:rPr>
              <a:t> tins.  They </a:t>
            </a:r>
            <a:r>
              <a:rPr lang="en-US" sz="1400" dirty="0" err="1" smtClean="0">
                <a:solidFill>
                  <a:srgbClr val="192D56"/>
                </a:solidFill>
              </a:rPr>
              <a:t>ar</a:t>
            </a:r>
            <a:r>
              <a:rPr lang="en-US" sz="1400" dirty="0" smtClean="0">
                <a:solidFill>
                  <a:srgbClr val="192D56"/>
                </a:solidFill>
              </a:rPr>
              <a:t> </a:t>
            </a:r>
            <a:r>
              <a:rPr lang="en-US" sz="1400" dirty="0" err="1" smtClean="0">
                <a:solidFill>
                  <a:srgbClr val="192D56"/>
                </a:solidFill>
              </a:rPr>
              <a:t>nime</a:t>
            </a:r>
            <a:r>
              <a:rPr lang="en-US" sz="1400" dirty="0" smtClean="0">
                <a:solidFill>
                  <a:srgbClr val="192D56"/>
                </a:solidFill>
              </a:rPr>
              <a:t> </a:t>
            </a:r>
            <a:r>
              <a:rPr lang="en-US" sz="1400" dirty="0" err="1" smtClean="0">
                <a:solidFill>
                  <a:srgbClr val="192D56"/>
                </a:solidFill>
              </a:rPr>
              <a:t>yrse</a:t>
            </a:r>
            <a:r>
              <a:rPr lang="en-US" sz="1400" dirty="0" smtClean="0">
                <a:solidFill>
                  <a:srgbClr val="192D56"/>
                </a:solidFill>
              </a:rPr>
              <a:t> dol.  On e tome </a:t>
            </a:r>
            <a:r>
              <a:rPr lang="en-US" sz="1400" dirty="0" err="1" smtClean="0">
                <a:solidFill>
                  <a:srgbClr val="192D56"/>
                </a:solidFill>
              </a:rPr>
              <a:t>Jak</a:t>
            </a:r>
            <a:r>
              <a:rPr lang="en-US" sz="1400" dirty="0" smtClean="0">
                <a:solidFill>
                  <a:srgbClr val="192D56"/>
                </a:solidFill>
              </a:rPr>
              <a:t> went </a:t>
            </a:r>
            <a:r>
              <a:rPr lang="en-US" sz="1400" dirty="0" err="1" smtClean="0">
                <a:solidFill>
                  <a:srgbClr val="192D56"/>
                </a:solidFill>
              </a:rPr>
              <a:t>dow</a:t>
            </a:r>
            <a:r>
              <a:rPr lang="en-US" sz="1400" dirty="0" smtClean="0">
                <a:solidFill>
                  <a:srgbClr val="192D56"/>
                </a:solidFill>
              </a:rPr>
              <a:t> to the cellar.  H was a </a:t>
            </a:r>
            <a:r>
              <a:rPr lang="en-US" sz="1400" dirty="0" err="1" smtClean="0">
                <a:solidFill>
                  <a:srgbClr val="192D56"/>
                </a:solidFill>
              </a:rPr>
              <a:t>ducket</a:t>
            </a:r>
            <a:r>
              <a:rPr lang="en-US" sz="1400" dirty="0" smtClean="0">
                <a:solidFill>
                  <a:srgbClr val="192D56"/>
                </a:solidFill>
              </a:rPr>
              <a:t> of </a:t>
            </a:r>
            <a:r>
              <a:rPr lang="en-US" sz="1400" dirty="0" err="1" smtClean="0">
                <a:solidFill>
                  <a:srgbClr val="192D56"/>
                </a:solidFill>
              </a:rPr>
              <a:t>soab</a:t>
            </a:r>
            <a:r>
              <a:rPr lang="en-US" sz="1400" dirty="0" smtClean="0">
                <a:solidFill>
                  <a:srgbClr val="192D56"/>
                </a:solidFill>
              </a:rPr>
              <a:t>.  The tins were doing to wash the car.  He liked some </a:t>
            </a:r>
            <a:r>
              <a:rPr lang="en-US" sz="1400" dirty="0" err="1" smtClean="0">
                <a:solidFill>
                  <a:srgbClr val="192D56"/>
                </a:solidFill>
              </a:rPr>
              <a:t>saop</a:t>
            </a:r>
            <a:r>
              <a:rPr lang="en-US" sz="1400" dirty="0" smtClean="0">
                <a:solidFill>
                  <a:srgbClr val="192D56"/>
                </a:solidFill>
              </a:rPr>
              <a:t> </a:t>
            </a:r>
            <a:r>
              <a:rPr lang="en-US" sz="1400" dirty="0" err="1" smtClean="0">
                <a:solidFill>
                  <a:srgbClr val="192D56"/>
                </a:solidFill>
              </a:rPr>
              <a:t>buddles</a:t>
            </a:r>
            <a:r>
              <a:rPr lang="en-US" sz="1400" dirty="0" smtClean="0">
                <a:solidFill>
                  <a:srgbClr val="192D56"/>
                </a:solidFill>
              </a:rPr>
              <a:t> out </a:t>
            </a:r>
            <a:r>
              <a:rPr lang="en-US" sz="1400" dirty="0" err="1" smtClean="0">
                <a:solidFill>
                  <a:srgbClr val="192D56"/>
                </a:solidFill>
              </a:rPr>
              <a:t>fo</a:t>
            </a:r>
            <a:r>
              <a:rPr lang="en-US" sz="1400" dirty="0" smtClean="0">
                <a:solidFill>
                  <a:srgbClr val="192D56"/>
                </a:solidFill>
              </a:rPr>
              <a:t> the </a:t>
            </a:r>
            <a:r>
              <a:rPr lang="en-US" sz="1400" dirty="0" err="1" smtClean="0">
                <a:solidFill>
                  <a:srgbClr val="192D56"/>
                </a:solidFill>
              </a:rPr>
              <a:t>ducket</a:t>
            </a:r>
            <a:r>
              <a:rPr lang="en-US" sz="1400" dirty="0" smtClean="0">
                <a:solidFill>
                  <a:srgbClr val="192D56"/>
                </a:solidFill>
              </a:rPr>
              <a:t>.  When he </a:t>
            </a:r>
            <a:r>
              <a:rPr lang="en-US" sz="1400" dirty="0" err="1" smtClean="0">
                <a:solidFill>
                  <a:srgbClr val="192D56"/>
                </a:solidFill>
              </a:rPr>
              <a:t>darked</a:t>
            </a:r>
            <a:r>
              <a:rPr lang="en-US" sz="1400" dirty="0" smtClean="0">
                <a:solidFill>
                  <a:srgbClr val="192D56"/>
                </a:solidFill>
              </a:rPr>
              <a:t>, dig </a:t>
            </a:r>
            <a:r>
              <a:rPr lang="en-US" sz="1400" dirty="0" err="1" smtClean="0">
                <a:solidFill>
                  <a:srgbClr val="192D56"/>
                </a:solidFill>
              </a:rPr>
              <a:t>dubbles</a:t>
            </a:r>
            <a:r>
              <a:rPr lang="en-US" sz="1400" dirty="0" smtClean="0">
                <a:solidFill>
                  <a:srgbClr val="192D56"/>
                </a:solidFill>
              </a:rPr>
              <a:t> ca me out of hi s </a:t>
            </a:r>
            <a:r>
              <a:rPr lang="en-US" sz="1400" dirty="0" err="1" smtClean="0">
                <a:solidFill>
                  <a:srgbClr val="192D56"/>
                </a:solidFill>
              </a:rPr>
              <a:t>muth</a:t>
            </a:r>
            <a:r>
              <a:rPr lang="en-US" sz="1400" dirty="0" smtClean="0">
                <a:solidFill>
                  <a:srgbClr val="192D56"/>
                </a:solidFill>
              </a:rPr>
              <a:t>!</a:t>
            </a:r>
          </a:p>
          <a:p>
            <a:r>
              <a:rPr lang="en-US" sz="1400" dirty="0" smtClean="0">
                <a:solidFill>
                  <a:srgbClr val="192D56"/>
                </a:solidFill>
              </a:rPr>
              <a:t>Last sum </a:t>
            </a:r>
            <a:r>
              <a:rPr lang="en-US" sz="1400" dirty="0" err="1" smtClean="0">
                <a:solidFill>
                  <a:srgbClr val="192D56"/>
                </a:solidFill>
              </a:rPr>
              <a:t>mre</a:t>
            </a:r>
            <a:r>
              <a:rPr lang="en-US" sz="1400" dirty="0" smtClean="0">
                <a:solidFill>
                  <a:srgbClr val="192D56"/>
                </a:solidFill>
              </a:rPr>
              <a:t> </a:t>
            </a:r>
            <a:r>
              <a:rPr lang="en-US" sz="1400" dirty="0" err="1" smtClean="0">
                <a:solidFill>
                  <a:srgbClr val="192D56"/>
                </a:solidFill>
              </a:rPr>
              <a:t>Jak</a:t>
            </a:r>
            <a:r>
              <a:rPr lang="en-US" sz="1400" dirty="0" smtClean="0">
                <a:solidFill>
                  <a:srgbClr val="192D56"/>
                </a:solidFill>
              </a:rPr>
              <a:t> </a:t>
            </a:r>
            <a:r>
              <a:rPr lang="en-US" sz="1400" dirty="0" err="1" smtClean="0">
                <a:solidFill>
                  <a:srgbClr val="192D56"/>
                </a:solidFill>
              </a:rPr>
              <a:t>founb</a:t>
            </a:r>
            <a:r>
              <a:rPr lang="en-US" sz="1400" dirty="0" smtClean="0">
                <a:solidFill>
                  <a:srgbClr val="192D56"/>
                </a:solidFill>
              </a:rPr>
              <a:t> a </a:t>
            </a:r>
            <a:r>
              <a:rPr lang="en-US" sz="1400" dirty="0" err="1" smtClean="0">
                <a:solidFill>
                  <a:srgbClr val="192D56"/>
                </a:solidFill>
              </a:rPr>
              <a:t>grenb</a:t>
            </a:r>
            <a:r>
              <a:rPr lang="en-US" sz="1400" dirty="0" smtClean="0">
                <a:solidFill>
                  <a:srgbClr val="192D56"/>
                </a:solidFill>
              </a:rPr>
              <a:t>.  His </a:t>
            </a:r>
            <a:r>
              <a:rPr lang="en-US" sz="1400" dirty="0" err="1" smtClean="0">
                <a:solidFill>
                  <a:srgbClr val="192D56"/>
                </a:solidFill>
              </a:rPr>
              <a:t>frien</a:t>
            </a:r>
            <a:r>
              <a:rPr lang="en-US" sz="1400" dirty="0" smtClean="0">
                <a:solidFill>
                  <a:srgbClr val="192D56"/>
                </a:solidFill>
              </a:rPr>
              <a:t> </a:t>
            </a:r>
            <a:r>
              <a:rPr lang="en-US" sz="1400" dirty="0" err="1" smtClean="0">
                <a:solidFill>
                  <a:srgbClr val="192D56"/>
                </a:solidFill>
              </a:rPr>
              <a:t>sqw</a:t>
            </a:r>
            <a:r>
              <a:rPr lang="en-US" sz="1400" dirty="0" smtClean="0">
                <a:solidFill>
                  <a:srgbClr val="192D56"/>
                </a:solidFill>
              </a:rPr>
              <a:t> a tac named </a:t>
            </a:r>
            <a:r>
              <a:rPr lang="en-US" sz="1400" dirty="0" err="1" smtClean="0">
                <a:solidFill>
                  <a:srgbClr val="192D56"/>
                </a:solidFill>
              </a:rPr>
              <a:t>Freb</a:t>
            </a:r>
            <a:r>
              <a:rPr lang="en-US" sz="1400" dirty="0" smtClean="0">
                <a:solidFill>
                  <a:srgbClr val="192D56"/>
                </a:solidFill>
              </a:rPr>
              <a:t>.  They </a:t>
            </a:r>
            <a:r>
              <a:rPr lang="en-US" sz="1400" dirty="0" err="1" smtClean="0">
                <a:solidFill>
                  <a:srgbClr val="192D56"/>
                </a:solidFill>
              </a:rPr>
              <a:t>blayde</a:t>
            </a:r>
            <a:r>
              <a:rPr lang="en-US" sz="1400" dirty="0" smtClean="0">
                <a:solidFill>
                  <a:srgbClr val="192D56"/>
                </a:solidFill>
              </a:rPr>
              <a:t> all bay.  They </a:t>
            </a:r>
            <a:r>
              <a:rPr lang="en-US" sz="1400" dirty="0" err="1" smtClean="0">
                <a:solidFill>
                  <a:srgbClr val="192D56"/>
                </a:solidFill>
              </a:rPr>
              <a:t>nar</a:t>
            </a:r>
            <a:r>
              <a:rPr lang="en-US" sz="1400" dirty="0" smtClean="0">
                <a:solidFill>
                  <a:srgbClr val="192D56"/>
                </a:solidFill>
              </a:rPr>
              <a:t> </a:t>
            </a:r>
            <a:r>
              <a:rPr lang="en-US" sz="1400" dirty="0" err="1" smtClean="0">
                <a:solidFill>
                  <a:srgbClr val="192D56"/>
                </a:solidFill>
              </a:rPr>
              <a:t>aroumb</a:t>
            </a:r>
            <a:r>
              <a:rPr lang="en-US" sz="1400" dirty="0" smtClean="0">
                <a:solidFill>
                  <a:srgbClr val="192D56"/>
                </a:solidFill>
              </a:rPr>
              <a:t> and </a:t>
            </a:r>
            <a:r>
              <a:rPr lang="en-US" sz="1400" dirty="0" err="1" smtClean="0">
                <a:solidFill>
                  <a:srgbClr val="192D56"/>
                </a:solidFill>
              </a:rPr>
              <a:t>aroumbb</a:t>
            </a:r>
            <a:r>
              <a:rPr lang="en-US" sz="1400" dirty="0" smtClean="0">
                <a:solidFill>
                  <a:srgbClr val="192D56"/>
                </a:solidFill>
              </a:rPr>
              <a:t> </a:t>
            </a:r>
            <a:r>
              <a:rPr lang="en-US" sz="1400" dirty="0" err="1" smtClean="0">
                <a:solidFill>
                  <a:srgbClr val="192D56"/>
                </a:solidFill>
              </a:rPr>
              <a:t>tye</a:t>
            </a:r>
            <a:r>
              <a:rPr lang="en-US" sz="1400" dirty="0" smtClean="0">
                <a:solidFill>
                  <a:srgbClr val="192D56"/>
                </a:solidFill>
              </a:rPr>
              <a:t> </a:t>
            </a:r>
            <a:r>
              <a:rPr lang="en-US" sz="1400" dirty="0" err="1" smtClean="0">
                <a:solidFill>
                  <a:srgbClr val="192D56"/>
                </a:solidFill>
              </a:rPr>
              <a:t>yarb</a:t>
            </a:r>
            <a:r>
              <a:rPr lang="en-US" sz="1400" dirty="0" smtClean="0">
                <a:solidFill>
                  <a:srgbClr val="192D56"/>
                </a:solidFill>
              </a:rPr>
              <a:t>.  Jake chased the tac </a:t>
            </a:r>
            <a:r>
              <a:rPr lang="en-US" sz="1400" dirty="0" err="1" smtClean="0">
                <a:solidFill>
                  <a:srgbClr val="192D56"/>
                </a:solidFill>
              </a:rPr>
              <a:t>ub</a:t>
            </a:r>
            <a:r>
              <a:rPr lang="en-US" sz="1400" dirty="0" smtClean="0">
                <a:solidFill>
                  <a:srgbClr val="192D56"/>
                </a:solidFill>
              </a:rPr>
              <a:t> </a:t>
            </a:r>
            <a:r>
              <a:rPr lang="en-US" sz="1400" dirty="0" err="1" smtClean="0">
                <a:solidFill>
                  <a:srgbClr val="192D56"/>
                </a:solidFill>
              </a:rPr>
              <a:t>te</a:t>
            </a:r>
            <a:r>
              <a:rPr lang="en-US" sz="1400" dirty="0" smtClean="0">
                <a:solidFill>
                  <a:srgbClr val="192D56"/>
                </a:solidFill>
              </a:rPr>
              <a:t> </a:t>
            </a:r>
            <a:r>
              <a:rPr lang="en-US" sz="1400" dirty="0" err="1" smtClean="0">
                <a:solidFill>
                  <a:srgbClr val="192D56"/>
                </a:solidFill>
              </a:rPr>
              <a:t>tre</a:t>
            </a:r>
            <a:r>
              <a:rPr lang="en-US" sz="1400" dirty="0" smtClean="0">
                <a:solidFill>
                  <a:srgbClr val="192D56"/>
                </a:solidFill>
              </a:rPr>
              <a:t>.  </a:t>
            </a:r>
            <a:r>
              <a:rPr lang="en-US" sz="1400" dirty="0" err="1" smtClean="0">
                <a:solidFill>
                  <a:srgbClr val="192D56"/>
                </a:solidFill>
              </a:rPr>
              <a:t>Freb</a:t>
            </a:r>
            <a:r>
              <a:rPr lang="en-US" sz="1400" dirty="0" smtClean="0">
                <a:solidFill>
                  <a:srgbClr val="192D56"/>
                </a:solidFill>
              </a:rPr>
              <a:t> </a:t>
            </a:r>
            <a:r>
              <a:rPr lang="en-US" sz="1400" dirty="0" err="1" smtClean="0">
                <a:solidFill>
                  <a:srgbClr val="192D56"/>
                </a:solidFill>
              </a:rPr>
              <a:t>climded</a:t>
            </a:r>
            <a:r>
              <a:rPr lang="en-US" sz="1400" dirty="0" smtClean="0">
                <a:solidFill>
                  <a:srgbClr val="192D56"/>
                </a:solidFill>
              </a:rPr>
              <a:t> up easily.  Jake </a:t>
            </a:r>
            <a:r>
              <a:rPr lang="en-US" sz="1400" dirty="0" err="1" smtClean="0">
                <a:solidFill>
                  <a:srgbClr val="192D56"/>
                </a:solidFill>
              </a:rPr>
              <a:t>trieb</a:t>
            </a:r>
            <a:r>
              <a:rPr lang="en-US" sz="1400" dirty="0" smtClean="0">
                <a:solidFill>
                  <a:srgbClr val="192D56"/>
                </a:solidFill>
              </a:rPr>
              <a:t> t and </a:t>
            </a:r>
            <a:r>
              <a:rPr lang="en-US" sz="1400" dirty="0" err="1" smtClean="0">
                <a:solidFill>
                  <a:srgbClr val="192D56"/>
                </a:solidFill>
              </a:rPr>
              <a:t>trieb</a:t>
            </a:r>
            <a:r>
              <a:rPr lang="en-US" sz="1400" dirty="0" smtClean="0">
                <a:solidFill>
                  <a:srgbClr val="192D56"/>
                </a:solidFill>
              </a:rPr>
              <a:t> </a:t>
            </a:r>
            <a:r>
              <a:rPr lang="en-US" sz="1400" dirty="0" err="1" smtClean="0">
                <a:solidFill>
                  <a:srgbClr val="192D56"/>
                </a:solidFill>
              </a:rPr>
              <a:t>dut</a:t>
            </a:r>
            <a:r>
              <a:rPr lang="en-US" sz="1400" dirty="0" smtClean="0">
                <a:solidFill>
                  <a:srgbClr val="192D56"/>
                </a:solidFill>
              </a:rPr>
              <a:t> </a:t>
            </a:r>
            <a:r>
              <a:rPr lang="en-US" sz="1400" dirty="0" err="1" smtClean="0">
                <a:solidFill>
                  <a:srgbClr val="192D56"/>
                </a:solidFill>
              </a:rPr>
              <a:t>ehe</a:t>
            </a:r>
            <a:r>
              <a:rPr lang="en-US" sz="1400" dirty="0" smtClean="0">
                <a:solidFill>
                  <a:srgbClr val="192D56"/>
                </a:solidFill>
              </a:rPr>
              <a:t> </a:t>
            </a:r>
            <a:r>
              <a:rPr lang="en-US" sz="1400" dirty="0" err="1" smtClean="0">
                <a:solidFill>
                  <a:srgbClr val="192D56"/>
                </a:solidFill>
              </a:rPr>
              <a:t>slib</a:t>
            </a:r>
            <a:r>
              <a:rPr lang="en-US" sz="1400" dirty="0" smtClean="0">
                <a:solidFill>
                  <a:srgbClr val="192D56"/>
                </a:solidFill>
              </a:rPr>
              <a:t> back </a:t>
            </a:r>
            <a:r>
              <a:rPr lang="en-US" sz="1400" dirty="0" err="1" smtClean="0">
                <a:solidFill>
                  <a:srgbClr val="192D56"/>
                </a:solidFill>
              </a:rPr>
              <a:t>bown</a:t>
            </a:r>
            <a:r>
              <a:rPr lang="en-US" sz="1400" dirty="0" smtClean="0">
                <a:solidFill>
                  <a:srgbClr val="192D56"/>
                </a:solidFill>
              </a:rPr>
              <a:t>!</a:t>
            </a:r>
          </a:p>
          <a:p>
            <a:endParaRPr lang="en-US" sz="1400" dirty="0">
              <a:solidFill>
                <a:srgbClr val="192D56"/>
              </a:solidFill>
            </a:endParaRPr>
          </a:p>
          <a:p>
            <a:r>
              <a:rPr lang="en-US" sz="1400" b="1" dirty="0" smtClean="0">
                <a:solidFill>
                  <a:srgbClr val="192D56"/>
                </a:solidFill>
              </a:rPr>
              <a:t>THE FRIENDLY DOG </a:t>
            </a:r>
            <a:r>
              <a:rPr lang="en-US" sz="1400" dirty="0" smtClean="0">
                <a:solidFill>
                  <a:srgbClr val="192D56"/>
                </a:solidFill>
              </a:rPr>
              <a:t>(Translation)</a:t>
            </a:r>
          </a:p>
          <a:p>
            <a:r>
              <a:rPr lang="en-US" sz="1400" dirty="0" smtClean="0">
                <a:solidFill>
                  <a:srgbClr val="192D56"/>
                </a:solidFill>
              </a:rPr>
              <a:t>Once upon a time there was a friendly dog.  His name was Jake.  Jake belonged to David and Beth.  David and Beth are twins.  They are nine years old.  One time Jake went down to the cellar.  He saw a bucket of soap.  The twins were going to wash the car.  He licked some soap bubbles out of the bucket.  When he barked, big bubbles came out of his mouth!</a:t>
            </a:r>
          </a:p>
          <a:p>
            <a:r>
              <a:rPr lang="en-US" sz="1400" dirty="0" smtClean="0">
                <a:solidFill>
                  <a:srgbClr val="192D56"/>
                </a:solidFill>
              </a:rPr>
              <a:t>Last summer Jake found a friend.  His friend was a cat name Fred.  They played all day.  They </a:t>
            </a:r>
            <a:r>
              <a:rPr lang="en-US" sz="1400" dirty="0" err="1" smtClean="0">
                <a:solidFill>
                  <a:srgbClr val="C00000"/>
                </a:solidFill>
              </a:rPr>
              <a:t>rean</a:t>
            </a:r>
            <a:r>
              <a:rPr lang="en-US" sz="1400" dirty="0" smtClean="0">
                <a:solidFill>
                  <a:srgbClr val="192D56"/>
                </a:solidFill>
              </a:rPr>
              <a:t> around and around the yard.  Jake chased the cat up the tree.  Fred climbed up easily.  Jake tried and tried but he slid back down.</a:t>
            </a:r>
            <a:endParaRPr lang="en-US" sz="1400" dirty="0">
              <a:solidFill>
                <a:srgbClr val="192D56"/>
              </a:solidFill>
            </a:endParaRPr>
          </a:p>
        </p:txBody>
      </p:sp>
      <p:sp>
        <p:nvSpPr>
          <p:cNvPr id="3" name="Text Placeholder 2"/>
          <p:cNvSpPr>
            <a:spLocks noGrp="1"/>
          </p:cNvSpPr>
          <p:nvPr>
            <p:ph type="body" sz="quarter" idx="11"/>
          </p:nvPr>
        </p:nvSpPr>
        <p:spPr/>
        <p:txBody>
          <a:bodyPr/>
          <a:lstStyle/>
          <a:p>
            <a:r>
              <a:rPr lang="en-US" u="sng" dirty="0" smtClean="0">
                <a:solidFill>
                  <a:srgbClr val="192D56"/>
                </a:solidFill>
              </a:rPr>
              <a:t>SIMULATION</a:t>
            </a:r>
            <a:endParaRPr lang="en-US" u="sng" dirty="0">
              <a:solidFill>
                <a:srgbClr val="192D56"/>
              </a:solidFill>
            </a:endParaRPr>
          </a:p>
        </p:txBody>
      </p:sp>
    </p:spTree>
    <p:extLst>
      <p:ext uri="{BB962C8B-B14F-4D97-AF65-F5344CB8AC3E}">
        <p14:creationId xmlns:p14="http://schemas.microsoft.com/office/powerpoint/2010/main" val="313030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r>
              <a:rPr lang="en-US" sz="2400" dirty="0" smtClean="0">
                <a:hlinkClick r:id="rId2"/>
              </a:rPr>
              <a:t>http://www.pbs.org/wgbh/misunderstoodminds/experiences/attexp2a.html</a:t>
            </a:r>
            <a:endParaRPr lang="en-US" sz="2400" dirty="0" smtClean="0"/>
          </a:p>
          <a:p>
            <a:endParaRPr lang="en-US" sz="2400" dirty="0"/>
          </a:p>
          <a:p>
            <a:r>
              <a:rPr lang="en-US" sz="2400" dirty="0" smtClean="0">
                <a:hlinkClick r:id="rId3"/>
              </a:rPr>
              <a:t>http://www.pbs.org/wgbh/misunderstoodminds/experiences/readexp1b.html</a:t>
            </a:r>
            <a:endParaRPr lang="en-US" sz="2400" dirty="0" smtClean="0"/>
          </a:p>
          <a:p>
            <a:endParaRPr lang="en-US" sz="2400" dirty="0"/>
          </a:p>
          <a:p>
            <a:r>
              <a:rPr lang="en-US" sz="2400" dirty="0" smtClean="0">
                <a:hlinkClick r:id="rId4"/>
              </a:rPr>
              <a:t>http://www.pbs.org/wgbh/misunderstoodminds/experiences/mathexp3a.html</a:t>
            </a:r>
            <a:endParaRPr lang="en-US" sz="2400" dirty="0" smtClean="0"/>
          </a:p>
          <a:p>
            <a:endParaRPr lang="en-US" sz="2400" dirty="0"/>
          </a:p>
        </p:txBody>
      </p:sp>
      <p:sp>
        <p:nvSpPr>
          <p:cNvPr id="3" name="Text Placeholder 2"/>
          <p:cNvSpPr>
            <a:spLocks noGrp="1"/>
          </p:cNvSpPr>
          <p:nvPr>
            <p:ph type="body" sz="quarter" idx="11"/>
          </p:nvPr>
        </p:nvSpPr>
        <p:spPr/>
        <p:txBody>
          <a:bodyPr/>
          <a:lstStyle/>
          <a:p>
            <a:r>
              <a:rPr lang="en-US" sz="2800" dirty="0" smtClean="0"/>
              <a:t>What learning might be like without accommodations and modifications…………</a:t>
            </a:r>
            <a:endParaRPr lang="en-US" sz="2800" dirty="0"/>
          </a:p>
        </p:txBody>
      </p:sp>
    </p:spTree>
    <p:extLst>
      <p:ext uri="{BB962C8B-B14F-4D97-AF65-F5344CB8AC3E}">
        <p14:creationId xmlns:p14="http://schemas.microsoft.com/office/powerpoint/2010/main" val="277477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7613" y="1356586"/>
            <a:ext cx="8028385" cy="4138613"/>
          </a:xfrm>
        </p:spPr>
        <p:txBody>
          <a:bodyPr/>
          <a:lstStyle/>
          <a:p>
            <a:endParaRPr lang="en-US" dirty="0" smtClean="0"/>
          </a:p>
          <a:p>
            <a:pPr marL="342900" indent="-342900">
              <a:buFont typeface="Arial" panose="020B0604020202020204" pitchFamily="34" charset="0"/>
              <a:buChar char="•"/>
            </a:pPr>
            <a:r>
              <a:rPr lang="en-US" sz="2400" dirty="0" smtClean="0">
                <a:solidFill>
                  <a:srgbClr val="FF0000"/>
                </a:solidFill>
              </a:rPr>
              <a:t>Meet criteria of one of the 13 disability categories</a:t>
            </a:r>
          </a:p>
          <a:p>
            <a:endParaRPr lang="en-US" sz="2400" dirty="0"/>
          </a:p>
          <a:p>
            <a:pPr marL="342900" indent="-342900">
              <a:buFont typeface="Arial" panose="020B0604020202020204" pitchFamily="34" charset="0"/>
              <a:buChar char="•"/>
            </a:pPr>
            <a:r>
              <a:rPr lang="en-US" sz="2400" dirty="0" smtClean="0">
                <a:solidFill>
                  <a:srgbClr val="FF0000"/>
                </a:solidFill>
              </a:rPr>
              <a:t>Have a need for special education services due to disability</a:t>
            </a:r>
          </a:p>
          <a:p>
            <a:endParaRPr lang="en-US" sz="2400" dirty="0"/>
          </a:p>
          <a:p>
            <a:pPr marL="342900" indent="-342900">
              <a:buFont typeface="Arial" panose="020B0604020202020204" pitchFamily="34" charset="0"/>
              <a:buChar char="•"/>
            </a:pPr>
            <a:r>
              <a:rPr lang="en-US" sz="2400" dirty="0" smtClean="0">
                <a:solidFill>
                  <a:srgbClr val="FF0000"/>
                </a:solidFill>
              </a:rPr>
              <a:t>Must have BOTH in order to receive services</a:t>
            </a:r>
          </a:p>
          <a:p>
            <a:endParaRPr lang="en-US" sz="2400" dirty="0"/>
          </a:p>
        </p:txBody>
      </p:sp>
      <p:sp>
        <p:nvSpPr>
          <p:cNvPr id="3" name="Text Placeholder 2"/>
          <p:cNvSpPr>
            <a:spLocks noGrp="1"/>
          </p:cNvSpPr>
          <p:nvPr>
            <p:ph type="body" sz="quarter" idx="11"/>
          </p:nvPr>
        </p:nvSpPr>
        <p:spPr/>
        <p:txBody>
          <a:bodyPr/>
          <a:lstStyle/>
          <a:p>
            <a:r>
              <a:rPr lang="en-US" sz="3600" dirty="0" smtClean="0">
                <a:solidFill>
                  <a:srgbClr val="192D56"/>
                </a:solidFill>
              </a:rPr>
              <a:t>What Do We Need To Place in Sped?</a:t>
            </a:r>
            <a:endParaRPr lang="en-US" sz="3600" dirty="0">
              <a:solidFill>
                <a:srgbClr val="192D5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 y="4755896"/>
            <a:ext cx="1524000" cy="1647568"/>
          </a:xfrm>
          <a:prstGeom prst="rect">
            <a:avLst/>
          </a:prstGeom>
        </p:spPr>
      </p:pic>
    </p:spTree>
    <p:extLst>
      <p:ext uri="{BB962C8B-B14F-4D97-AF65-F5344CB8AC3E}">
        <p14:creationId xmlns:p14="http://schemas.microsoft.com/office/powerpoint/2010/main" val="3071042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indent="0">
              <a:buNone/>
            </a:pPr>
            <a:endParaRPr lang="en-US" sz="1600" dirty="0" smtClean="0"/>
          </a:p>
          <a:p>
            <a:endParaRPr lang="en-US" sz="2000" dirty="0" smtClean="0"/>
          </a:p>
          <a:p>
            <a:pPr marL="457200" indent="-457200">
              <a:buFont typeface="Arial" panose="020B0604020202020204" pitchFamily="34" charset="0"/>
              <a:buChar char="•"/>
            </a:pPr>
            <a:r>
              <a:rPr lang="en-US" sz="2000" dirty="0" smtClean="0">
                <a:solidFill>
                  <a:srgbClr val="192D56"/>
                </a:solidFill>
                <a:latin typeface="Arial" panose="020B0604020202020204" pitchFamily="34" charset="0"/>
                <a:cs typeface="Arial" panose="020B0604020202020204" pitchFamily="34" charset="0"/>
              </a:rPr>
              <a:t>Individual Education Program</a:t>
            </a:r>
            <a:endParaRPr lang="en-US" sz="2000" dirty="0">
              <a:solidFill>
                <a:srgbClr val="192D56"/>
              </a:solidFill>
              <a:latin typeface="Arial" panose="020B0604020202020204" pitchFamily="34" charset="0"/>
              <a:cs typeface="Arial" panose="020B0604020202020204" pitchFamily="34" charset="0"/>
            </a:endParaRPr>
          </a:p>
          <a:p>
            <a:endParaRPr lang="en-US" sz="2000" dirty="0" smtClean="0">
              <a:solidFill>
                <a:srgbClr val="192D56"/>
              </a:solidFill>
            </a:endParaRPr>
          </a:p>
          <a:p>
            <a:pPr marL="457200" indent="-457200">
              <a:buFont typeface="Arial" panose="020B0604020202020204" pitchFamily="34" charset="0"/>
              <a:buChar char="•"/>
            </a:pPr>
            <a:r>
              <a:rPr lang="en-US" sz="2000" dirty="0" smtClean="0">
                <a:solidFill>
                  <a:srgbClr val="192D56"/>
                </a:solidFill>
              </a:rPr>
              <a:t>Developed by a team including the child’s parent(s), teacher(s), and supporting school staff.</a:t>
            </a:r>
          </a:p>
          <a:p>
            <a:endParaRPr lang="en-US" sz="2000" dirty="0" smtClean="0">
              <a:solidFill>
                <a:srgbClr val="192D56"/>
              </a:solidFill>
            </a:endParaRPr>
          </a:p>
          <a:p>
            <a:pPr marL="457200" indent="-457200">
              <a:buFont typeface="Arial" panose="020B0604020202020204" pitchFamily="34" charset="0"/>
              <a:buChar char="•"/>
            </a:pPr>
            <a:r>
              <a:rPr lang="en-US" sz="2000" dirty="0" smtClean="0">
                <a:solidFill>
                  <a:srgbClr val="192D56"/>
                </a:solidFill>
              </a:rPr>
              <a:t>The team meets annually (at a minimum) to review and update the IEP.  Meet every 3 years to re-evaluate if the student continues to be eligible for services and determine needs.</a:t>
            </a:r>
          </a:p>
          <a:p>
            <a:endParaRPr lang="en-US" sz="2000" dirty="0" smtClean="0"/>
          </a:p>
        </p:txBody>
      </p:sp>
      <p:sp>
        <p:nvSpPr>
          <p:cNvPr id="3" name="Text Placeholder 2"/>
          <p:cNvSpPr>
            <a:spLocks noGrp="1"/>
          </p:cNvSpPr>
          <p:nvPr>
            <p:ph type="body" sz="quarter" idx="11"/>
          </p:nvPr>
        </p:nvSpPr>
        <p:spPr>
          <a:xfrm>
            <a:off x="628652" y="579441"/>
            <a:ext cx="7959329" cy="803305"/>
          </a:xfrm>
        </p:spPr>
        <p:txBody>
          <a:bodyPr/>
          <a:lstStyle/>
          <a:p>
            <a:r>
              <a:rPr lang="en-US" u="sng" dirty="0" smtClean="0">
                <a:solidFill>
                  <a:srgbClr val="192D56"/>
                </a:solidFill>
              </a:rPr>
              <a:t>What Is An IEP?</a:t>
            </a:r>
            <a:endParaRPr lang="en-US" u="sng" dirty="0">
              <a:solidFill>
                <a:srgbClr val="192D5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425" y="1382746"/>
            <a:ext cx="2066039" cy="1500449"/>
          </a:xfrm>
          <a:prstGeom prst="rect">
            <a:avLst/>
          </a:prstGeom>
        </p:spPr>
      </p:pic>
    </p:spTree>
    <p:extLst>
      <p:ext uri="{BB962C8B-B14F-4D97-AF65-F5344CB8AC3E}">
        <p14:creationId xmlns:p14="http://schemas.microsoft.com/office/powerpoint/2010/main" val="194972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 district employee who is primarily engaged in direct instruction with one or more pupils for instructional activities, physical or behavior management, or other purposes under the direction of a regular education or special education teacher or related services provider.  MN Statue 3525.0200, </a:t>
            </a:r>
            <a:r>
              <a:rPr lang="en-US" dirty="0" err="1" smtClean="0"/>
              <a:t>Subp</a:t>
            </a:r>
            <a:r>
              <a:rPr lang="en-US" dirty="0" smtClean="0"/>
              <a:t>. 10a</a:t>
            </a:r>
          </a:p>
          <a:p>
            <a:endParaRPr lang="en-US" sz="2000" dirty="0">
              <a:solidFill>
                <a:srgbClr val="FF0000"/>
              </a:solidFill>
            </a:endParaRPr>
          </a:p>
          <a:p>
            <a:r>
              <a:rPr lang="en-US" sz="2000" dirty="0" smtClean="0"/>
              <a:t>Related Service Provider:  </a:t>
            </a:r>
            <a:r>
              <a:rPr lang="en-US" sz="2000" dirty="0" smtClean="0"/>
              <a:t>Speech-</a:t>
            </a:r>
            <a:r>
              <a:rPr lang="en-US" sz="2000" dirty="0" smtClean="0">
                <a:solidFill>
                  <a:schemeClr val="tx2">
                    <a:lumMod val="75000"/>
                  </a:schemeClr>
                </a:solidFill>
              </a:rPr>
              <a:t>Language</a:t>
            </a:r>
            <a:r>
              <a:rPr lang="en-US" sz="2000" dirty="0" smtClean="0"/>
              <a:t> </a:t>
            </a:r>
            <a:r>
              <a:rPr lang="en-US" sz="2000" dirty="0" smtClean="0"/>
              <a:t>Pathologist (SLP), Occupational Therapist (OT), Physical Therapist (PT), Deaf/Hard of Hearing (DHH), Developmental Adaptive Physical Education (DAPE)</a:t>
            </a:r>
            <a:endParaRPr lang="en-US" sz="2000" dirty="0"/>
          </a:p>
        </p:txBody>
      </p:sp>
      <p:sp>
        <p:nvSpPr>
          <p:cNvPr id="3" name="Text Placeholder 2"/>
          <p:cNvSpPr>
            <a:spLocks noGrp="1"/>
          </p:cNvSpPr>
          <p:nvPr>
            <p:ph type="body" sz="quarter" idx="11"/>
          </p:nvPr>
        </p:nvSpPr>
        <p:spPr/>
        <p:txBody>
          <a:bodyPr/>
          <a:lstStyle/>
          <a:p>
            <a:r>
              <a:rPr lang="en-US" dirty="0" smtClean="0"/>
              <a:t>Paraprofessional Defined</a:t>
            </a:r>
            <a:endParaRPr lang="en-US" dirty="0"/>
          </a:p>
        </p:txBody>
      </p:sp>
    </p:spTree>
    <p:extLst>
      <p:ext uri="{BB962C8B-B14F-4D97-AF65-F5344CB8AC3E}">
        <p14:creationId xmlns:p14="http://schemas.microsoft.com/office/powerpoint/2010/main" val="108850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560708"/>
            <a:ext cx="8028385" cy="4352982"/>
          </a:xfrm>
        </p:spPr>
        <p:txBody>
          <a:bodyPr/>
          <a:lstStyle/>
          <a:p>
            <a:pPr marL="457200" indent="-457200">
              <a:buFont typeface="Arial" panose="020B0604020202020204" pitchFamily="34" charset="0"/>
              <a:buChar char="•"/>
            </a:pPr>
            <a:r>
              <a:rPr lang="en-US" sz="2000" dirty="0" smtClean="0"/>
              <a:t>Legally Binding Document</a:t>
            </a:r>
          </a:p>
          <a:p>
            <a:pPr marL="457200" indent="-457200">
              <a:buFont typeface="Arial" panose="020B0604020202020204" pitchFamily="34" charset="0"/>
              <a:buChar char="•"/>
            </a:pPr>
            <a:r>
              <a:rPr lang="en-US" sz="2000" dirty="0" smtClean="0"/>
              <a:t>States where services a student will receive and why</a:t>
            </a:r>
          </a:p>
          <a:p>
            <a:pPr marL="457200" indent="-457200">
              <a:buFont typeface="Arial" panose="020B0604020202020204" pitchFamily="34" charset="0"/>
              <a:buChar char="•"/>
            </a:pPr>
            <a:r>
              <a:rPr lang="en-US" sz="2000" dirty="0" smtClean="0"/>
              <a:t>Based on special education needs identified through a comprehensive evaluation process</a:t>
            </a:r>
          </a:p>
          <a:p>
            <a:pPr marL="457200" indent="-457200">
              <a:buFont typeface="Arial" panose="020B0604020202020204" pitchFamily="34" charset="0"/>
              <a:buChar char="•"/>
            </a:pPr>
            <a:r>
              <a:rPr lang="en-US" sz="2000" dirty="0" smtClean="0"/>
              <a:t>Planned at an IEP team meeting</a:t>
            </a:r>
          </a:p>
          <a:p>
            <a:pPr marL="457200" indent="-457200">
              <a:buFont typeface="Arial" panose="020B0604020202020204" pitchFamily="34" charset="0"/>
              <a:buChar char="•"/>
            </a:pPr>
            <a:r>
              <a:rPr lang="en-US" sz="2000" dirty="0" smtClean="0"/>
              <a:t>Includes the student’s </a:t>
            </a:r>
          </a:p>
          <a:p>
            <a:r>
              <a:rPr lang="en-US" dirty="0"/>
              <a:t>	</a:t>
            </a:r>
            <a:r>
              <a:rPr lang="en-US" sz="1400" dirty="0" smtClean="0"/>
              <a:t>- Placement</a:t>
            </a:r>
          </a:p>
          <a:p>
            <a:r>
              <a:rPr lang="en-US" sz="1400" dirty="0"/>
              <a:t>	</a:t>
            </a:r>
            <a:r>
              <a:rPr lang="en-US" sz="1400" dirty="0" smtClean="0"/>
              <a:t>- Services (LRE)</a:t>
            </a:r>
          </a:p>
          <a:p>
            <a:r>
              <a:rPr lang="en-US" sz="1400" dirty="0"/>
              <a:t>	</a:t>
            </a:r>
            <a:r>
              <a:rPr lang="en-US" sz="1400" dirty="0" smtClean="0"/>
              <a:t>- Academic and Behavioral Goals</a:t>
            </a:r>
          </a:p>
          <a:p>
            <a:r>
              <a:rPr lang="en-US" sz="1400" dirty="0"/>
              <a:t>	</a:t>
            </a:r>
            <a:r>
              <a:rPr lang="en-US" sz="1400" dirty="0" smtClean="0"/>
              <a:t>- Accommodations and Modifications Needed</a:t>
            </a:r>
          </a:p>
          <a:p>
            <a:r>
              <a:rPr lang="en-US" sz="1400" dirty="0"/>
              <a:t>	</a:t>
            </a:r>
            <a:r>
              <a:rPr lang="en-US" sz="1400" dirty="0" smtClean="0"/>
              <a:t>- Paraprofessional Support and Duties</a:t>
            </a:r>
          </a:p>
          <a:p>
            <a:r>
              <a:rPr lang="en-US" sz="1400" dirty="0"/>
              <a:t>	</a:t>
            </a:r>
            <a:r>
              <a:rPr lang="en-US" sz="1400" dirty="0" smtClean="0"/>
              <a:t>- Positive Behavioral Support Plan (if needed)</a:t>
            </a:r>
            <a:endParaRPr lang="en-US" sz="1400" dirty="0"/>
          </a:p>
        </p:txBody>
      </p:sp>
      <p:sp>
        <p:nvSpPr>
          <p:cNvPr id="3" name="Text Placeholder 2"/>
          <p:cNvSpPr>
            <a:spLocks noGrp="1"/>
          </p:cNvSpPr>
          <p:nvPr>
            <p:ph type="body" sz="quarter" idx="11"/>
          </p:nvPr>
        </p:nvSpPr>
        <p:spPr>
          <a:xfrm>
            <a:off x="628652" y="579441"/>
            <a:ext cx="7959329" cy="659699"/>
          </a:xfrm>
        </p:spPr>
        <p:txBody>
          <a:bodyPr/>
          <a:lstStyle/>
          <a:p>
            <a:r>
              <a:rPr lang="en-US" dirty="0" smtClean="0"/>
              <a:t>IEP cont.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904" y="3751603"/>
            <a:ext cx="1622287" cy="1378944"/>
          </a:xfrm>
          <a:prstGeom prst="rect">
            <a:avLst/>
          </a:prstGeom>
        </p:spPr>
      </p:pic>
    </p:spTree>
    <p:extLst>
      <p:ext uri="{BB962C8B-B14F-4D97-AF65-F5344CB8AC3E}">
        <p14:creationId xmlns:p14="http://schemas.microsoft.com/office/powerpoint/2010/main" val="723913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dirty="0" smtClean="0">
                <a:solidFill>
                  <a:srgbClr val="192D56"/>
                </a:solidFill>
              </a:rPr>
              <a:t>Services are NOT a place and must be individualized/least restrictive</a:t>
            </a:r>
          </a:p>
          <a:p>
            <a:pPr marL="457200" indent="-457200">
              <a:buFont typeface="Arial" panose="020B0604020202020204" pitchFamily="34" charset="0"/>
              <a:buChar char="•"/>
            </a:pPr>
            <a:endParaRPr lang="en-US" dirty="0">
              <a:solidFill>
                <a:srgbClr val="192D56"/>
              </a:solidFill>
            </a:endParaRPr>
          </a:p>
          <a:p>
            <a:pPr marL="457200" indent="-457200">
              <a:buFont typeface="Arial" panose="020B0604020202020204" pitchFamily="34" charset="0"/>
              <a:buChar char="•"/>
            </a:pPr>
            <a:r>
              <a:rPr lang="en-US" dirty="0" smtClean="0">
                <a:solidFill>
                  <a:srgbClr val="192D56"/>
                </a:solidFill>
              </a:rPr>
              <a:t>The IEP should ensure access to general education</a:t>
            </a:r>
          </a:p>
          <a:p>
            <a:pPr marL="457200" indent="-457200">
              <a:buFont typeface="Arial" panose="020B0604020202020204" pitchFamily="34" charset="0"/>
              <a:buChar char="•"/>
            </a:pPr>
            <a:endParaRPr lang="en-US" dirty="0">
              <a:solidFill>
                <a:srgbClr val="192D56"/>
              </a:solidFill>
            </a:endParaRPr>
          </a:p>
          <a:p>
            <a:pPr marL="457200" indent="-457200">
              <a:buFont typeface="Arial" panose="020B0604020202020204" pitchFamily="34" charset="0"/>
              <a:buChar char="•"/>
            </a:pPr>
            <a:r>
              <a:rPr lang="en-US" dirty="0" smtClean="0">
                <a:solidFill>
                  <a:srgbClr val="192D56"/>
                </a:solidFill>
              </a:rPr>
              <a:t>Fair does NOT mean equal</a:t>
            </a:r>
          </a:p>
        </p:txBody>
      </p:sp>
      <p:sp>
        <p:nvSpPr>
          <p:cNvPr id="3" name="Text Placeholder 2"/>
          <p:cNvSpPr>
            <a:spLocks noGrp="1"/>
          </p:cNvSpPr>
          <p:nvPr>
            <p:ph type="body" sz="quarter" idx="11"/>
          </p:nvPr>
        </p:nvSpPr>
        <p:spPr/>
        <p:txBody>
          <a:bodyPr/>
          <a:lstStyle/>
          <a:p>
            <a:r>
              <a:rPr lang="en-US" u="sng" dirty="0" smtClean="0">
                <a:solidFill>
                  <a:srgbClr val="192D56"/>
                </a:solidFill>
              </a:rPr>
              <a:t>Some Thoughts on Special Ed</a:t>
            </a:r>
            <a:endParaRPr lang="en-US" u="sng" dirty="0">
              <a:solidFill>
                <a:srgbClr val="192D5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30" y="5245556"/>
            <a:ext cx="2781300" cy="1612444"/>
          </a:xfrm>
          <a:prstGeom prst="rect">
            <a:avLst/>
          </a:prstGeom>
        </p:spPr>
      </p:pic>
    </p:spTree>
    <p:extLst>
      <p:ext uri="{BB962C8B-B14F-4D97-AF65-F5344CB8AC3E}">
        <p14:creationId xmlns:p14="http://schemas.microsoft.com/office/powerpoint/2010/main" val="90086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r>
              <a:rPr lang="en-US" sz="6000" dirty="0"/>
              <a:t>	</a:t>
            </a:r>
            <a:r>
              <a:rPr lang="en-US" sz="6000" dirty="0" smtClean="0"/>
              <a:t>	   TOP 10</a:t>
            </a:r>
          </a:p>
          <a:p>
            <a:endParaRPr lang="en-US" sz="6000" dirty="0"/>
          </a:p>
          <a:p>
            <a:r>
              <a:rPr lang="en-US" sz="6000" dirty="0" smtClean="0"/>
              <a:t>				</a:t>
            </a:r>
            <a:endParaRPr lang="en-US" sz="6000" dirty="0"/>
          </a:p>
        </p:txBody>
      </p:sp>
      <p:sp>
        <p:nvSpPr>
          <p:cNvPr id="3" name="Text Placeholder 2"/>
          <p:cNvSpPr>
            <a:spLocks noGrp="1"/>
          </p:cNvSpPr>
          <p:nvPr>
            <p:ph type="body" sz="quarter" idx="11"/>
          </p:nvPr>
        </p:nvSpPr>
        <p:spPr/>
        <p:txBody>
          <a:bodyPr/>
          <a:lstStyle/>
          <a:p>
            <a:r>
              <a:rPr lang="en-US" dirty="0" smtClean="0"/>
              <a:t>Top 10 List for Paraprofessionals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3305431"/>
            <a:ext cx="3486684" cy="2773110"/>
          </a:xfrm>
          <a:prstGeom prst="rect">
            <a:avLst/>
          </a:prstGeom>
        </p:spPr>
      </p:pic>
    </p:spTree>
    <p:extLst>
      <p:ext uri="{BB962C8B-B14F-4D97-AF65-F5344CB8AC3E}">
        <p14:creationId xmlns:p14="http://schemas.microsoft.com/office/powerpoint/2010/main" val="348313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1204958"/>
            <a:ext cx="8028385" cy="4759284"/>
          </a:xfrm>
        </p:spPr>
        <p:txBody>
          <a:bodyPr/>
          <a:lstStyle/>
          <a:p>
            <a:pPr marL="742950" indent="-742950">
              <a:buAutoNum type="arabicPeriod"/>
            </a:pPr>
            <a:r>
              <a:rPr lang="en-US" sz="4000" dirty="0" smtClean="0"/>
              <a:t>Know both your students and the disabilities they manifest.</a:t>
            </a:r>
          </a:p>
          <a:p>
            <a:endParaRPr lang="en-US" sz="4000" dirty="0" smtClean="0"/>
          </a:p>
          <a:p>
            <a:endParaRPr lang="en-US" sz="4000" dirty="0"/>
          </a:p>
          <a:p>
            <a:r>
              <a:rPr lang="en-US" sz="4000" dirty="0" smtClean="0"/>
              <a:t>				</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458" y="2906773"/>
            <a:ext cx="4635062" cy="2890345"/>
          </a:xfrm>
          <a:prstGeom prst="rect">
            <a:avLst/>
          </a:prstGeom>
        </p:spPr>
      </p:pic>
    </p:spTree>
    <p:extLst>
      <p:ext uri="{BB962C8B-B14F-4D97-AF65-F5344CB8AC3E}">
        <p14:creationId xmlns:p14="http://schemas.microsoft.com/office/powerpoint/2010/main" val="15189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957129"/>
            <a:ext cx="8028385" cy="5024928"/>
          </a:xfrm>
        </p:spPr>
        <p:txBody>
          <a:bodyPr/>
          <a:lstStyle/>
          <a:p>
            <a:pPr marL="514350" indent="-514350">
              <a:buAutoNum type="arabicPeriod" startAt="2"/>
            </a:pPr>
            <a:r>
              <a:rPr lang="en-US" sz="4000" dirty="0" smtClean="0"/>
              <a:t>Maintain confidentiality and follow school district policies for protecting the health, safety, and well being of students.</a:t>
            </a:r>
          </a:p>
          <a:p>
            <a:endParaRPr lang="en-US" sz="4000" dirty="0"/>
          </a:p>
          <a:p>
            <a:r>
              <a:rPr lang="en-US" dirty="0" smtClean="0"/>
              <a:t>						</a:t>
            </a:r>
          </a:p>
          <a:p>
            <a:endParaRPr lang="en-US" dirty="0" smtClean="0"/>
          </a:p>
          <a:p>
            <a:endParaRPr lang="en-US" dirty="0" smtClean="0"/>
          </a:p>
          <a:p>
            <a:r>
              <a:rPr lang="en-US" dirty="0"/>
              <a:t> </a:t>
            </a:r>
            <a:r>
              <a:rPr lang="en-US" dirty="0" smtClean="0"/>
              <a:t>                                  </a:t>
            </a:r>
            <a:r>
              <a:rPr lang="en-US" dirty="0" err="1" smtClean="0"/>
              <a:t>Shhh</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482" y="3469593"/>
            <a:ext cx="3067050" cy="1967766"/>
          </a:xfrm>
          <a:prstGeom prst="rect">
            <a:avLst/>
          </a:prstGeom>
        </p:spPr>
      </p:pic>
    </p:spTree>
    <p:extLst>
      <p:ext uri="{BB962C8B-B14F-4D97-AF65-F5344CB8AC3E}">
        <p14:creationId xmlns:p14="http://schemas.microsoft.com/office/powerpoint/2010/main" val="609503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435623"/>
            <a:ext cx="8028385" cy="4138613"/>
          </a:xfrm>
        </p:spPr>
        <p:txBody>
          <a:bodyPr/>
          <a:lstStyle/>
          <a:p>
            <a:pPr marL="457200" indent="-457200">
              <a:buFont typeface="Wingdings" panose="05000000000000000000" pitchFamily="2" charset="2"/>
              <a:buChar char="Ø"/>
            </a:pPr>
            <a:r>
              <a:rPr lang="en-US" sz="2000" dirty="0" smtClean="0"/>
              <a:t>Personally Identifiable Information</a:t>
            </a:r>
          </a:p>
          <a:p>
            <a:r>
              <a:rPr lang="en-US" sz="1400" dirty="0"/>
              <a:t>	</a:t>
            </a:r>
            <a:r>
              <a:rPr lang="en-US" sz="1400" dirty="0" smtClean="0"/>
              <a:t>- Student’s name, parent’s name, address, social security number</a:t>
            </a:r>
          </a:p>
          <a:p>
            <a:r>
              <a:rPr lang="en-US" sz="1400" dirty="0"/>
              <a:t>	</a:t>
            </a:r>
            <a:r>
              <a:rPr lang="en-US" sz="1400" dirty="0" smtClean="0"/>
              <a:t>- Personal Characteristics</a:t>
            </a:r>
          </a:p>
          <a:p>
            <a:r>
              <a:rPr lang="en-US" sz="1400" dirty="0"/>
              <a:t>	</a:t>
            </a:r>
            <a:r>
              <a:rPr lang="en-US" sz="1400" dirty="0" smtClean="0"/>
              <a:t>- Other Information that makes the student easily identifiable</a:t>
            </a:r>
          </a:p>
          <a:p>
            <a:endParaRPr lang="en-US" sz="1800" dirty="0"/>
          </a:p>
          <a:p>
            <a:pPr marL="285750" indent="-285750">
              <a:buFont typeface="Wingdings" panose="05000000000000000000" pitchFamily="2" charset="2"/>
              <a:buChar char="Ø"/>
            </a:pPr>
            <a:r>
              <a:rPr lang="en-US" sz="2000" dirty="0" smtClean="0"/>
              <a:t>  Educational Records</a:t>
            </a:r>
          </a:p>
          <a:p>
            <a:r>
              <a:rPr lang="en-US" sz="1400" dirty="0" smtClean="0"/>
              <a:t>	- Everything in institutional records maintained for each student…used in making 		  decisions that affect the life of the student</a:t>
            </a:r>
          </a:p>
          <a:p>
            <a:r>
              <a:rPr lang="en-US" sz="1400" dirty="0"/>
              <a:t>	</a:t>
            </a:r>
            <a:r>
              <a:rPr lang="en-US" sz="1400" dirty="0" smtClean="0"/>
              <a:t>- Includes special education files and some information in the permanent file </a:t>
            </a:r>
          </a:p>
          <a:p>
            <a:r>
              <a:rPr lang="en-US" sz="1800" dirty="0"/>
              <a:t>	</a:t>
            </a:r>
            <a:r>
              <a:rPr lang="en-US" sz="1800" dirty="0" smtClean="0"/>
              <a:t>	</a:t>
            </a:r>
            <a:r>
              <a:rPr lang="en-US" sz="1400" dirty="0" smtClean="0"/>
              <a:t>* The fact that the student is in special </a:t>
            </a:r>
            <a:r>
              <a:rPr lang="en-US" sz="1400" dirty="0" err="1" smtClean="0"/>
              <a:t>ed</a:t>
            </a:r>
            <a:endParaRPr lang="en-US" sz="1400" dirty="0" smtClean="0"/>
          </a:p>
          <a:p>
            <a:r>
              <a:rPr lang="en-US" sz="1400" dirty="0"/>
              <a:t>	</a:t>
            </a:r>
            <a:r>
              <a:rPr lang="en-US" sz="1400" dirty="0" smtClean="0"/>
              <a:t>	* Information read in reports</a:t>
            </a:r>
          </a:p>
          <a:p>
            <a:r>
              <a:rPr lang="en-US" sz="1400" dirty="0"/>
              <a:t>	</a:t>
            </a:r>
            <a:r>
              <a:rPr lang="en-US" sz="1400" dirty="0" smtClean="0"/>
              <a:t>	* Information gained by observing the student</a:t>
            </a:r>
          </a:p>
          <a:p>
            <a:r>
              <a:rPr lang="en-US" sz="1400" dirty="0"/>
              <a:t>	</a:t>
            </a:r>
            <a:r>
              <a:rPr lang="en-US" sz="1400" dirty="0" smtClean="0"/>
              <a:t>	* Information verbally disclosed by family or service providers</a:t>
            </a:r>
          </a:p>
          <a:p>
            <a:r>
              <a:rPr lang="en-US" sz="1400" dirty="0"/>
              <a:t>	</a:t>
            </a:r>
            <a:r>
              <a:rPr lang="en-US" sz="1400" dirty="0" smtClean="0"/>
              <a:t>	* Also: list of students in special education</a:t>
            </a:r>
            <a:endParaRPr lang="en-US" sz="1400" dirty="0"/>
          </a:p>
        </p:txBody>
      </p:sp>
      <p:sp>
        <p:nvSpPr>
          <p:cNvPr id="3" name="Text Placeholder 2"/>
          <p:cNvSpPr>
            <a:spLocks noGrp="1"/>
          </p:cNvSpPr>
          <p:nvPr>
            <p:ph type="body" sz="quarter" idx="11"/>
          </p:nvPr>
        </p:nvSpPr>
        <p:spPr>
          <a:xfrm>
            <a:off x="628652" y="579441"/>
            <a:ext cx="7959329" cy="582787"/>
          </a:xfrm>
        </p:spPr>
        <p:txBody>
          <a:bodyPr/>
          <a:lstStyle/>
          <a:p>
            <a:r>
              <a:rPr lang="en-US" sz="2800" dirty="0" smtClean="0"/>
              <a:t>What Information is Confidential?</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56" y="102478"/>
            <a:ext cx="1333145" cy="1333145"/>
          </a:xfrm>
          <a:prstGeom prst="rect">
            <a:avLst/>
          </a:prstGeom>
        </p:spPr>
      </p:pic>
    </p:spTree>
    <p:extLst>
      <p:ext uri="{BB962C8B-B14F-4D97-AF65-F5344CB8AC3E}">
        <p14:creationId xmlns:p14="http://schemas.microsoft.com/office/powerpoint/2010/main" val="400680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000" dirty="0" smtClean="0"/>
              <a:t>Special Education Files are maintained in a locked cabinet</a:t>
            </a:r>
          </a:p>
          <a:p>
            <a:pPr marL="457200" indent="-457200">
              <a:buFont typeface="Arial" panose="020B0604020202020204" pitchFamily="34" charset="0"/>
              <a:buChar char="•"/>
            </a:pPr>
            <a:r>
              <a:rPr lang="en-US" sz="2000" dirty="0" smtClean="0"/>
              <a:t>Access is denied to those who do not have a “legitimate education interest or need to know”</a:t>
            </a:r>
          </a:p>
          <a:p>
            <a:pPr marL="457200" indent="-457200">
              <a:buFont typeface="Arial" panose="020B0604020202020204" pitchFamily="34" charset="0"/>
              <a:buChar char="•"/>
            </a:pPr>
            <a:r>
              <a:rPr lang="en-US" sz="2000" dirty="0" smtClean="0"/>
              <a:t>Access is denied to outside agencies that do not have written parental consent</a:t>
            </a:r>
          </a:p>
          <a:p>
            <a:pPr marL="457200" indent="-457200">
              <a:buFont typeface="Arial" panose="020B0604020202020204" pitchFamily="34" charset="0"/>
              <a:buChar char="•"/>
            </a:pPr>
            <a:r>
              <a:rPr lang="en-US" sz="2000" dirty="0" smtClean="0"/>
              <a:t>Employees respect the student’s and family’s right to privacy</a:t>
            </a:r>
          </a:p>
          <a:p>
            <a:pPr marL="457200" indent="-457200">
              <a:buFont typeface="Arial" panose="020B0604020202020204" pitchFamily="34" charset="0"/>
              <a:buChar char="•"/>
            </a:pPr>
            <a:r>
              <a:rPr lang="en-US" sz="2000" dirty="0" smtClean="0"/>
              <a:t>Access logs are used</a:t>
            </a:r>
          </a:p>
          <a:p>
            <a:pPr marL="457200" indent="-457200">
              <a:buFont typeface="Arial" panose="020B0604020202020204" pitchFamily="34" charset="0"/>
              <a:buChar char="•"/>
            </a:pPr>
            <a:r>
              <a:rPr lang="en-US" sz="2000" dirty="0" smtClean="0"/>
              <a:t>Employees learn how to “field” questions from others who request confidential information</a:t>
            </a:r>
            <a:endParaRPr lang="en-US" sz="2000" dirty="0"/>
          </a:p>
        </p:txBody>
      </p:sp>
      <p:sp>
        <p:nvSpPr>
          <p:cNvPr id="3" name="Text Placeholder 2"/>
          <p:cNvSpPr>
            <a:spLocks noGrp="1"/>
          </p:cNvSpPr>
          <p:nvPr>
            <p:ph type="body" sz="quarter" idx="11"/>
          </p:nvPr>
        </p:nvSpPr>
        <p:spPr/>
        <p:txBody>
          <a:bodyPr/>
          <a:lstStyle/>
          <a:p>
            <a:r>
              <a:rPr lang="en-US" dirty="0" smtClean="0"/>
              <a:t>How is confidentiality preserved?</a:t>
            </a:r>
            <a:endParaRPr lang="en-US" dirty="0"/>
          </a:p>
        </p:txBody>
      </p:sp>
    </p:spTree>
    <p:extLst>
      <p:ext uri="{BB962C8B-B14F-4D97-AF65-F5344CB8AC3E}">
        <p14:creationId xmlns:p14="http://schemas.microsoft.com/office/powerpoint/2010/main" val="2735500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Wingdings" panose="05000000000000000000" pitchFamily="2" charset="2"/>
              <a:buChar char="Ø"/>
            </a:pPr>
            <a:endParaRPr lang="en-US" sz="2000" dirty="0" smtClean="0"/>
          </a:p>
          <a:p>
            <a:pPr marL="457200" indent="-457200">
              <a:buFont typeface="Wingdings" panose="05000000000000000000" pitchFamily="2" charset="2"/>
              <a:buChar char="Ø"/>
            </a:pPr>
            <a:r>
              <a:rPr lang="en-US" sz="2000" dirty="0" smtClean="0"/>
              <a:t>Avoid using names if you are asked about your job</a:t>
            </a:r>
            <a:endParaRPr lang="en-US" dirty="0" smtClean="0"/>
          </a:p>
          <a:p>
            <a:pPr marL="457200" indent="-457200">
              <a:buFont typeface="Wingdings" panose="05000000000000000000" pitchFamily="2" charset="2"/>
              <a:buChar char="Ø"/>
            </a:pPr>
            <a:r>
              <a:rPr lang="en-US" sz="2000" dirty="0" smtClean="0"/>
              <a:t>Suggest that questions about a student are best directed to the case manager or building principal</a:t>
            </a:r>
          </a:p>
          <a:p>
            <a:pPr marL="457200" indent="-457200">
              <a:buFont typeface="Wingdings" panose="05000000000000000000" pitchFamily="2" charset="2"/>
              <a:buChar char="Ø"/>
            </a:pPr>
            <a:r>
              <a:rPr lang="en-US" sz="2000" dirty="0" smtClean="0"/>
              <a:t>Do not share other student names or information regarding their programs with parents during IEP meetings, conferences, or informal conversations</a:t>
            </a:r>
          </a:p>
          <a:p>
            <a:pPr marL="457200" indent="-457200">
              <a:buFont typeface="Wingdings" panose="05000000000000000000" pitchFamily="2" charset="2"/>
              <a:buChar char="Ø"/>
            </a:pPr>
            <a:r>
              <a:rPr lang="en-US" sz="2000" dirty="0" smtClean="0"/>
              <a:t>Information regarding specific students and programs should not be shared in the lunch room, staff lounge, office areas, in the community, or any other setting</a:t>
            </a:r>
          </a:p>
        </p:txBody>
      </p:sp>
      <p:sp>
        <p:nvSpPr>
          <p:cNvPr id="3" name="Text Placeholder 2"/>
          <p:cNvSpPr>
            <a:spLocks noGrp="1"/>
          </p:cNvSpPr>
          <p:nvPr>
            <p:ph type="body" sz="quarter" idx="11"/>
          </p:nvPr>
        </p:nvSpPr>
        <p:spPr/>
        <p:txBody>
          <a:bodyPr/>
          <a:lstStyle/>
          <a:p>
            <a:r>
              <a:rPr lang="en-US" dirty="0" smtClean="0"/>
              <a:t>Confidentiality Pointers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5379" y="935159"/>
            <a:ext cx="1033499" cy="1240201"/>
          </a:xfrm>
          <a:prstGeom prst="rect">
            <a:avLst/>
          </a:prstGeom>
        </p:spPr>
      </p:pic>
    </p:spTree>
    <p:extLst>
      <p:ext uri="{BB962C8B-B14F-4D97-AF65-F5344CB8AC3E}">
        <p14:creationId xmlns:p14="http://schemas.microsoft.com/office/powerpoint/2010/main" val="2919321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888764"/>
            <a:ext cx="8028385" cy="5075478"/>
          </a:xfrm>
        </p:spPr>
        <p:txBody>
          <a:bodyPr/>
          <a:lstStyle/>
          <a:p>
            <a:r>
              <a:rPr lang="en-US" sz="4800" dirty="0"/>
              <a:t>3.  </a:t>
            </a:r>
            <a:r>
              <a:rPr lang="en-US" sz="4000" dirty="0"/>
              <a:t>Always look beyond your student’s behaviors to determine the </a:t>
            </a:r>
            <a:r>
              <a:rPr lang="en-US" sz="4000" dirty="0" smtClean="0"/>
              <a:t>functions those behaviors serve.</a:t>
            </a:r>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4115" y="3349952"/>
            <a:ext cx="2820113" cy="2521009"/>
          </a:xfrm>
          <a:prstGeom prst="rect">
            <a:avLst/>
          </a:prstGeom>
        </p:spPr>
      </p:pic>
    </p:spTree>
    <p:extLst>
      <p:ext uri="{BB962C8B-B14F-4D97-AF65-F5344CB8AC3E}">
        <p14:creationId xmlns:p14="http://schemas.microsoft.com/office/powerpoint/2010/main" val="4105361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979594"/>
            <a:ext cx="8028385" cy="5181924"/>
          </a:xfrm>
        </p:spPr>
        <p:txBody>
          <a:bodyPr/>
          <a:lstStyle/>
          <a:p>
            <a:pPr marL="742950" indent="-742950">
              <a:buAutoNum type="arabicPeriod" startAt="4"/>
            </a:pPr>
            <a:r>
              <a:rPr lang="en-US" sz="4000" dirty="0" smtClean="0"/>
              <a:t>Don’t be blinded by your student’s strengths, nor hold them to standards they cannot meet.</a:t>
            </a:r>
          </a:p>
          <a:p>
            <a:endParaRPr lang="en-US" sz="4000" dirty="0"/>
          </a:p>
          <a:p>
            <a:pPr>
              <a:lnSpc>
                <a:spcPct val="100000"/>
              </a:lnSpc>
            </a:pPr>
            <a:r>
              <a:rPr lang="en-US" sz="4000" dirty="0"/>
              <a:t> </a:t>
            </a:r>
            <a:r>
              <a:rPr lang="en-US" sz="4000" dirty="0" smtClean="0"/>
              <a:t>              </a:t>
            </a:r>
            <a:r>
              <a:rPr lang="en-US" sz="1400" dirty="0" smtClean="0"/>
              <a:t>“I can suck pudding up my nose and blow it</a:t>
            </a:r>
          </a:p>
          <a:p>
            <a:pPr>
              <a:lnSpc>
                <a:spcPct val="100000"/>
              </a:lnSpc>
            </a:pPr>
            <a:r>
              <a:rPr lang="en-US" sz="1400" dirty="0"/>
              <a:t>	</a:t>
            </a:r>
            <a:r>
              <a:rPr lang="en-US" sz="1400" dirty="0" smtClean="0"/>
              <a:t>	       out the corner of my eye, but they still won’t </a:t>
            </a:r>
          </a:p>
          <a:p>
            <a:pPr>
              <a:lnSpc>
                <a:spcPct val="100000"/>
              </a:lnSpc>
            </a:pPr>
            <a:r>
              <a:rPr lang="en-US" sz="1400" dirty="0"/>
              <a:t>		</a:t>
            </a:r>
            <a:r>
              <a:rPr lang="en-US" sz="1400" dirty="0" smtClean="0"/>
              <a:t>       put me in the gifted class at school!”</a:t>
            </a: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900" y="2761818"/>
            <a:ext cx="1751887" cy="1385142"/>
          </a:xfrm>
          <a:prstGeom prst="rect">
            <a:avLst/>
          </a:prstGeom>
        </p:spPr>
      </p:pic>
    </p:spTree>
    <p:extLst>
      <p:ext uri="{BB962C8B-B14F-4D97-AF65-F5344CB8AC3E}">
        <p14:creationId xmlns:p14="http://schemas.microsoft.com/office/powerpoint/2010/main" val="421988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dirty="0" smtClean="0"/>
              <a:t>Development in all people is similar.</a:t>
            </a:r>
          </a:p>
          <a:p>
            <a:pPr marL="457200" indent="-457200">
              <a:buFont typeface="Arial" panose="020B0604020202020204" pitchFamily="34" charset="0"/>
              <a:buChar char="•"/>
            </a:pPr>
            <a:r>
              <a:rPr lang="en-US" dirty="0" smtClean="0"/>
              <a:t>Development is an orderly process with stages (patterns) that can be predicted.</a:t>
            </a:r>
          </a:p>
          <a:p>
            <a:pPr marL="457200" indent="-457200">
              <a:buFont typeface="Arial" panose="020B0604020202020204" pitchFamily="34" charset="0"/>
              <a:buChar char="•"/>
            </a:pPr>
            <a:r>
              <a:rPr lang="en-US" dirty="0" smtClean="0"/>
              <a:t>Development proceeds from the general to the specific.</a:t>
            </a:r>
          </a:p>
          <a:p>
            <a:pPr marL="457200" indent="-457200">
              <a:buFont typeface="Arial" panose="020B0604020202020204" pitchFamily="34" charset="0"/>
              <a:buChar char="•"/>
            </a:pPr>
            <a:r>
              <a:rPr lang="en-US" dirty="0" smtClean="0"/>
              <a:t>Development proceeds from the upper portions of the body toward the lower portions- from head to toe.</a:t>
            </a:r>
            <a:endParaRPr lang="en-US" dirty="0"/>
          </a:p>
        </p:txBody>
      </p:sp>
      <p:sp>
        <p:nvSpPr>
          <p:cNvPr id="3" name="Text Placeholder 2"/>
          <p:cNvSpPr>
            <a:spLocks noGrp="1"/>
          </p:cNvSpPr>
          <p:nvPr>
            <p:ph type="body" sz="quarter" idx="11"/>
          </p:nvPr>
        </p:nvSpPr>
        <p:spPr/>
        <p:txBody>
          <a:bodyPr/>
          <a:lstStyle/>
          <a:p>
            <a:r>
              <a:rPr lang="en-US" sz="2400" b="1" u="sng" dirty="0" smtClean="0">
                <a:solidFill>
                  <a:srgbClr val="192D56"/>
                </a:solidFill>
              </a:rPr>
              <a:t>BASIC PRINCIPLES OF HUMAN DEVELOPMENT</a:t>
            </a:r>
            <a:endParaRPr lang="en-US" sz="2400" b="1" u="sng" dirty="0">
              <a:solidFill>
                <a:srgbClr val="192D5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233" y="5027941"/>
            <a:ext cx="1865116" cy="1268279"/>
          </a:xfrm>
          <a:prstGeom prst="rect">
            <a:avLst/>
          </a:prstGeom>
        </p:spPr>
      </p:pic>
    </p:spTree>
    <p:extLst>
      <p:ext uri="{BB962C8B-B14F-4D97-AF65-F5344CB8AC3E}">
        <p14:creationId xmlns:p14="http://schemas.microsoft.com/office/powerpoint/2010/main" val="1122918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1110954"/>
            <a:ext cx="8028385" cy="4853288"/>
          </a:xfrm>
        </p:spPr>
        <p:txBody>
          <a:bodyPr/>
          <a:lstStyle/>
          <a:p>
            <a:endParaRPr lang="en-US" dirty="0" smtClean="0"/>
          </a:p>
          <a:p>
            <a:r>
              <a:rPr lang="en-US" sz="4000" dirty="0" smtClean="0"/>
              <a:t>5. Manage relationships with students, parents, teacher and school.</a:t>
            </a:r>
          </a:p>
          <a:p>
            <a:endParaRPr lang="en-US" dirty="0"/>
          </a:p>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574" y="3153399"/>
            <a:ext cx="3033756" cy="2608605"/>
          </a:xfrm>
          <a:prstGeom prst="rect">
            <a:avLst/>
          </a:prstGeom>
        </p:spPr>
      </p:pic>
    </p:spTree>
    <p:extLst>
      <p:ext uri="{BB962C8B-B14F-4D97-AF65-F5344CB8AC3E}">
        <p14:creationId xmlns:p14="http://schemas.microsoft.com/office/powerpoint/2010/main" val="945710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1825628"/>
            <a:ext cx="8028385" cy="4566626"/>
          </a:xfrm>
        </p:spPr>
        <p:txBody>
          <a:bodyPr/>
          <a:lstStyle/>
          <a:p>
            <a:pPr marL="457200" indent="-457200">
              <a:buFont typeface="Arial" panose="020B0604020202020204" pitchFamily="34" charset="0"/>
              <a:buChar char="•"/>
            </a:pPr>
            <a:r>
              <a:rPr lang="en-US" sz="2400" dirty="0" smtClean="0"/>
              <a:t>Directly or indirectly assist and support the provision of services to students with disabilities in order to help them access the general education curriculum in as independent a manner as possible.</a:t>
            </a:r>
          </a:p>
          <a:p>
            <a:pPr marL="457200" indent="-457200">
              <a:buFont typeface="Arial" panose="020B0604020202020204" pitchFamily="34" charset="0"/>
              <a:buChar char="•"/>
            </a:pPr>
            <a:r>
              <a:rPr lang="en-US" sz="2400" dirty="0" smtClean="0"/>
              <a:t>The role and assignments of a paraprofessional are not defined by a particular student, setting, or program but rather by the student’s needs as determined by the IEP.</a:t>
            </a:r>
          </a:p>
          <a:p>
            <a:pPr marL="457200" indent="-457200">
              <a:buFont typeface="Arial" panose="020B0604020202020204" pitchFamily="34" charset="0"/>
              <a:buChar char="•"/>
            </a:pPr>
            <a:r>
              <a:rPr lang="en-US" sz="2400" dirty="0" smtClean="0"/>
              <a:t>May vary based upon specific assignment.</a:t>
            </a:r>
          </a:p>
          <a:p>
            <a:pPr marL="457200" indent="-457200">
              <a:buFont typeface="Arial" panose="020B0604020202020204" pitchFamily="34" charset="0"/>
              <a:buChar char="•"/>
            </a:pPr>
            <a:r>
              <a:rPr lang="en-US" sz="2400" dirty="0" smtClean="0"/>
              <a:t>May change anytime based upon administration or teacher examination or reexamination of student need.</a:t>
            </a:r>
          </a:p>
          <a:p>
            <a:endParaRPr lang="en-US" sz="2000" dirty="0"/>
          </a:p>
        </p:txBody>
      </p:sp>
      <p:sp>
        <p:nvSpPr>
          <p:cNvPr id="3" name="Text Placeholder 2"/>
          <p:cNvSpPr>
            <a:spLocks noGrp="1"/>
          </p:cNvSpPr>
          <p:nvPr>
            <p:ph type="body" sz="quarter" idx="11"/>
          </p:nvPr>
        </p:nvSpPr>
        <p:spPr/>
        <p:txBody>
          <a:bodyPr/>
          <a:lstStyle/>
          <a:p>
            <a:r>
              <a:rPr lang="en-US" dirty="0" smtClean="0"/>
              <a:t>Roles and Responsibilities</a:t>
            </a:r>
            <a:endParaRPr lang="en-US" dirty="0"/>
          </a:p>
        </p:txBody>
      </p:sp>
    </p:spTree>
    <p:extLst>
      <p:ext uri="{BB962C8B-B14F-4D97-AF65-F5344CB8AC3E}">
        <p14:creationId xmlns:p14="http://schemas.microsoft.com/office/powerpoint/2010/main" val="119179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400" dirty="0" smtClean="0"/>
              <a:t>Understand the student’s needs</a:t>
            </a:r>
          </a:p>
          <a:p>
            <a:pPr marL="457200" indent="-457200">
              <a:buFont typeface="Arial" panose="020B0604020202020204" pitchFamily="34" charset="0"/>
              <a:buChar char="•"/>
            </a:pPr>
            <a:r>
              <a:rPr lang="en-US" sz="2400" dirty="0" smtClean="0"/>
              <a:t>Understand the student’s adaptations (accommodations and modifications)</a:t>
            </a:r>
          </a:p>
          <a:p>
            <a:pPr marL="457200" indent="-457200">
              <a:buFont typeface="Arial" panose="020B0604020202020204" pitchFamily="34" charset="0"/>
              <a:buChar char="•"/>
            </a:pPr>
            <a:r>
              <a:rPr lang="en-US" sz="2400" dirty="0" smtClean="0"/>
              <a:t>Implement those accommodations and modifications as needed in the classroom</a:t>
            </a:r>
          </a:p>
          <a:p>
            <a:pPr marL="457200" indent="-457200">
              <a:buFont typeface="Arial" panose="020B0604020202020204" pitchFamily="34" charset="0"/>
              <a:buChar char="•"/>
            </a:pPr>
            <a:r>
              <a:rPr lang="en-US" sz="2400" dirty="0" smtClean="0"/>
              <a:t>Communicate with IEP managers and classroom teachers regarding “what’s working and not working”</a:t>
            </a:r>
          </a:p>
          <a:p>
            <a:pPr marL="457200" indent="-457200">
              <a:buFont typeface="Arial" panose="020B0604020202020204" pitchFamily="34" charset="0"/>
              <a:buChar char="•"/>
            </a:pPr>
            <a:r>
              <a:rPr lang="en-US" sz="2400" dirty="0" smtClean="0"/>
              <a:t>Collaborate/team with staff to meet the student’s needs on a daily basis.</a:t>
            </a:r>
            <a:endParaRPr lang="en-US" sz="2400" dirty="0"/>
          </a:p>
        </p:txBody>
      </p:sp>
      <p:sp>
        <p:nvSpPr>
          <p:cNvPr id="3" name="Text Placeholder 2"/>
          <p:cNvSpPr>
            <a:spLocks noGrp="1"/>
          </p:cNvSpPr>
          <p:nvPr>
            <p:ph type="body" sz="quarter" idx="11"/>
          </p:nvPr>
        </p:nvSpPr>
        <p:spPr/>
        <p:txBody>
          <a:bodyPr/>
          <a:lstStyle/>
          <a:p>
            <a:r>
              <a:rPr lang="en-US" dirty="0" smtClean="0"/>
              <a:t>Roles and Responsibilities Cont.</a:t>
            </a:r>
            <a:endParaRPr lang="en-US" dirty="0"/>
          </a:p>
        </p:txBody>
      </p:sp>
    </p:spTree>
    <p:extLst>
      <p:ext uri="{BB962C8B-B14F-4D97-AF65-F5344CB8AC3E}">
        <p14:creationId xmlns:p14="http://schemas.microsoft.com/office/powerpoint/2010/main" val="324917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pPr marL="457200" indent="-457200">
              <a:buFont typeface="Arial" panose="020B0604020202020204" pitchFamily="34" charset="0"/>
              <a:buChar char="•"/>
            </a:pPr>
            <a:r>
              <a:rPr lang="en-US" sz="2000" dirty="0" smtClean="0"/>
              <a:t>Carry out the instructional programs and review lessons as developed by the supervising teacher</a:t>
            </a:r>
          </a:p>
          <a:p>
            <a:pPr marL="457200" indent="-457200">
              <a:buFont typeface="Arial" panose="020B0604020202020204" pitchFamily="34" charset="0"/>
              <a:buChar char="•"/>
            </a:pPr>
            <a:r>
              <a:rPr lang="en-US" sz="2000" dirty="0" smtClean="0"/>
              <a:t>Assist individual students or groups of students in performing activities initiated by the teacher</a:t>
            </a:r>
          </a:p>
          <a:p>
            <a:pPr marL="457200" indent="-457200">
              <a:buFont typeface="Arial" panose="020B0604020202020204" pitchFamily="34" charset="0"/>
              <a:buChar char="•"/>
            </a:pPr>
            <a:r>
              <a:rPr lang="en-US" sz="2000" dirty="0" smtClean="0"/>
              <a:t>Reinforce concepts and skills introduced by the teacher in all learning environments</a:t>
            </a:r>
          </a:p>
          <a:p>
            <a:pPr marL="457200" indent="-457200">
              <a:buFont typeface="Arial" panose="020B0604020202020204" pitchFamily="34" charset="0"/>
              <a:buChar char="•"/>
            </a:pPr>
            <a:r>
              <a:rPr lang="en-US" sz="2000" dirty="0" smtClean="0"/>
              <a:t>Keep students on task</a:t>
            </a:r>
          </a:p>
          <a:p>
            <a:pPr marL="457200" indent="-457200">
              <a:buFont typeface="Arial" panose="020B0604020202020204" pitchFamily="34" charset="0"/>
              <a:buChar char="•"/>
            </a:pPr>
            <a:r>
              <a:rPr lang="en-US" sz="2000" dirty="0" smtClean="0"/>
              <a:t>Implement assistive technology</a:t>
            </a:r>
          </a:p>
          <a:p>
            <a:pPr marL="457200" indent="-457200">
              <a:buFont typeface="Arial" panose="020B0604020202020204" pitchFamily="34" charset="0"/>
              <a:buChar char="•"/>
            </a:pPr>
            <a:r>
              <a:rPr lang="en-US" sz="2000" dirty="0" smtClean="0"/>
              <a:t>Implement accommodations indicated by the IEP as directed by the special education teacher</a:t>
            </a:r>
            <a:endParaRPr lang="en-US" sz="2000" dirty="0"/>
          </a:p>
        </p:txBody>
      </p:sp>
      <p:sp>
        <p:nvSpPr>
          <p:cNvPr id="3" name="Text Placeholder 2"/>
          <p:cNvSpPr>
            <a:spLocks noGrp="1"/>
          </p:cNvSpPr>
          <p:nvPr>
            <p:ph type="body" sz="quarter" idx="11"/>
          </p:nvPr>
        </p:nvSpPr>
        <p:spPr/>
        <p:txBody>
          <a:bodyPr/>
          <a:lstStyle/>
          <a:p>
            <a:r>
              <a:rPr lang="en-US" sz="3600" dirty="0" smtClean="0"/>
              <a:t>Supporting Academic Development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31" y="1256108"/>
            <a:ext cx="1072192" cy="910439"/>
          </a:xfrm>
          <a:prstGeom prst="rect">
            <a:avLst/>
          </a:prstGeom>
        </p:spPr>
      </p:pic>
    </p:spTree>
    <p:extLst>
      <p:ext uri="{BB962C8B-B14F-4D97-AF65-F5344CB8AC3E}">
        <p14:creationId xmlns:p14="http://schemas.microsoft.com/office/powerpoint/2010/main" val="2603184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Wingdings" panose="05000000000000000000" pitchFamily="2" charset="2"/>
              <a:buChar char="Ø"/>
            </a:pPr>
            <a:r>
              <a:rPr lang="en-US" sz="2400" dirty="0" smtClean="0"/>
              <a:t>Redirect student behavior and implement behavior management plans</a:t>
            </a:r>
          </a:p>
          <a:p>
            <a:pPr marL="342900" indent="-342900">
              <a:buFont typeface="Wingdings" panose="05000000000000000000" pitchFamily="2" charset="2"/>
              <a:buChar char="Ø"/>
            </a:pPr>
            <a:r>
              <a:rPr lang="en-US" sz="2400" dirty="0" smtClean="0"/>
              <a:t>Facilitate interaction between students with disabilities and peers</a:t>
            </a:r>
          </a:p>
          <a:p>
            <a:pPr marL="342900" indent="-342900">
              <a:buFont typeface="Wingdings" panose="05000000000000000000" pitchFamily="2" charset="2"/>
              <a:buChar char="Ø"/>
            </a:pPr>
            <a:r>
              <a:rPr lang="en-US" sz="2400" dirty="0" smtClean="0"/>
              <a:t>Teach and model strategies to peers</a:t>
            </a:r>
          </a:p>
          <a:p>
            <a:r>
              <a:rPr lang="en-US" sz="2400" dirty="0"/>
              <a:t> </a:t>
            </a:r>
            <a:r>
              <a:rPr lang="en-US" sz="2400" dirty="0" smtClean="0"/>
              <a:t>    about how to interact with the student</a:t>
            </a:r>
          </a:p>
          <a:p>
            <a:r>
              <a:rPr lang="en-US" sz="2400" dirty="0"/>
              <a:t> </a:t>
            </a:r>
            <a:r>
              <a:rPr lang="en-US" sz="2400" dirty="0" smtClean="0"/>
              <a:t>    with a disability</a:t>
            </a:r>
          </a:p>
          <a:p>
            <a:pPr marL="342900" indent="-342900">
              <a:buFont typeface="Wingdings" panose="05000000000000000000" pitchFamily="2" charset="2"/>
              <a:buChar char="Ø"/>
            </a:pPr>
            <a:r>
              <a:rPr lang="en-US" sz="2400" dirty="0" smtClean="0"/>
              <a:t>Support the development of communication skills</a:t>
            </a:r>
          </a:p>
        </p:txBody>
      </p:sp>
      <p:sp>
        <p:nvSpPr>
          <p:cNvPr id="3" name="Text Placeholder 2"/>
          <p:cNvSpPr>
            <a:spLocks noGrp="1"/>
          </p:cNvSpPr>
          <p:nvPr>
            <p:ph type="body" sz="quarter" idx="11"/>
          </p:nvPr>
        </p:nvSpPr>
        <p:spPr/>
        <p:txBody>
          <a:bodyPr/>
          <a:lstStyle/>
          <a:p>
            <a:r>
              <a:rPr lang="en-US" dirty="0" smtClean="0"/>
              <a:t>Supporting Social Integration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0993" y="3215230"/>
            <a:ext cx="2036064" cy="1359408"/>
          </a:xfrm>
          <a:prstGeom prst="rect">
            <a:avLst/>
          </a:prstGeom>
        </p:spPr>
      </p:pic>
    </p:spTree>
    <p:extLst>
      <p:ext uri="{BB962C8B-B14F-4D97-AF65-F5344CB8AC3E}">
        <p14:creationId xmlns:p14="http://schemas.microsoft.com/office/powerpoint/2010/main" val="319362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400" dirty="0" smtClean="0"/>
              <a:t>Assist the student with daily living skills and needs such as eating, toileting, grooming, dressing, etc.</a:t>
            </a:r>
            <a:endParaRPr lang="en-US" dirty="0" smtClean="0"/>
          </a:p>
          <a:p>
            <a:pPr marL="457200" indent="-457200">
              <a:buFont typeface="Arial" panose="020B0604020202020204" pitchFamily="34" charset="0"/>
              <a:buChar char="•"/>
            </a:pPr>
            <a:r>
              <a:rPr lang="en-US" sz="2400" dirty="0" smtClean="0"/>
              <a:t>Assist in transferring, positioning, and mobility needs as directed by the physical therapist, occupational therapist, or other special education or related service providers</a:t>
            </a:r>
          </a:p>
          <a:p>
            <a:pPr marL="457200" indent="-457200">
              <a:buFont typeface="Arial" panose="020B0604020202020204" pitchFamily="34" charset="0"/>
              <a:buChar char="•"/>
            </a:pPr>
            <a:r>
              <a:rPr lang="en-US" sz="2400" dirty="0" smtClean="0"/>
              <a:t>Act as a job coach</a:t>
            </a:r>
          </a:p>
          <a:p>
            <a:pPr marL="457200" indent="-457200">
              <a:buFont typeface="Arial" panose="020B0604020202020204" pitchFamily="34" charset="0"/>
              <a:buChar char="•"/>
            </a:pPr>
            <a:r>
              <a:rPr lang="en-US" sz="2400" dirty="0" smtClean="0"/>
              <a:t>Assist in carrying out tasks </a:t>
            </a:r>
          </a:p>
          <a:p>
            <a:r>
              <a:rPr lang="en-US" sz="2400" dirty="0"/>
              <a:t> </a:t>
            </a:r>
            <a:r>
              <a:rPr lang="en-US" sz="2400" dirty="0" smtClean="0"/>
              <a:t>     related to transition needs</a:t>
            </a:r>
          </a:p>
        </p:txBody>
      </p:sp>
      <p:sp>
        <p:nvSpPr>
          <p:cNvPr id="3" name="Text Placeholder 2"/>
          <p:cNvSpPr>
            <a:spLocks noGrp="1"/>
          </p:cNvSpPr>
          <p:nvPr>
            <p:ph type="body" sz="quarter" idx="11"/>
          </p:nvPr>
        </p:nvSpPr>
        <p:spPr/>
        <p:txBody>
          <a:bodyPr/>
          <a:lstStyle/>
          <a:p>
            <a:r>
              <a:rPr lang="en-US" dirty="0" smtClean="0"/>
              <a:t>Supporting Functional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390" y="4027472"/>
            <a:ext cx="2476500" cy="1657350"/>
          </a:xfrm>
          <a:prstGeom prst="rect">
            <a:avLst/>
          </a:prstGeom>
        </p:spPr>
      </p:pic>
    </p:spTree>
    <p:extLst>
      <p:ext uri="{BB962C8B-B14F-4D97-AF65-F5344CB8AC3E}">
        <p14:creationId xmlns:p14="http://schemas.microsoft.com/office/powerpoint/2010/main" val="1412996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Wingdings" panose="05000000000000000000" pitchFamily="2" charset="2"/>
              <a:buChar char="Ø"/>
            </a:pPr>
            <a:r>
              <a:rPr lang="en-US" sz="2400" dirty="0" smtClean="0"/>
              <a:t>Provide the special education teacher/staff information about general education assignments, activities, and student participation and behavior</a:t>
            </a:r>
          </a:p>
          <a:p>
            <a:pPr marL="457200" indent="-457200">
              <a:buFont typeface="Wingdings" panose="05000000000000000000" pitchFamily="2" charset="2"/>
              <a:buChar char="Ø"/>
            </a:pPr>
            <a:r>
              <a:rPr lang="en-US" sz="2400" dirty="0" smtClean="0"/>
              <a:t>Inform general education staff about student programs as adaptations</a:t>
            </a:r>
          </a:p>
          <a:p>
            <a:pPr marL="457200" indent="-457200">
              <a:buFont typeface="Wingdings" panose="05000000000000000000" pitchFamily="2" charset="2"/>
              <a:buChar char="Ø"/>
            </a:pPr>
            <a:r>
              <a:rPr lang="en-US" sz="2400" dirty="0" smtClean="0"/>
              <a:t>Observe, record, and collect data as directed</a:t>
            </a:r>
          </a:p>
          <a:p>
            <a:pPr marL="457200" indent="-457200">
              <a:buFont typeface="Wingdings" panose="05000000000000000000" pitchFamily="2" charset="2"/>
              <a:buChar char="Ø"/>
            </a:pPr>
            <a:r>
              <a:rPr lang="en-US" sz="2400" dirty="0" smtClean="0"/>
              <a:t>Share information with other paraprofessionals or family as directed</a:t>
            </a:r>
          </a:p>
          <a:p>
            <a:pPr marL="457200" indent="-457200">
              <a:buFont typeface="Wingdings" panose="05000000000000000000" pitchFamily="2" charset="2"/>
              <a:buChar char="Ø"/>
            </a:pPr>
            <a:r>
              <a:rPr lang="en-US" sz="2400" dirty="0" smtClean="0"/>
              <a:t>Attend IEP meetings at the request of the administrator, teacher, or parent</a:t>
            </a:r>
            <a:endParaRPr lang="en-US" sz="2400" dirty="0"/>
          </a:p>
        </p:txBody>
      </p:sp>
      <p:sp>
        <p:nvSpPr>
          <p:cNvPr id="3" name="Text Placeholder 2"/>
          <p:cNvSpPr>
            <a:spLocks noGrp="1"/>
          </p:cNvSpPr>
          <p:nvPr>
            <p:ph type="body" sz="quarter" idx="11"/>
          </p:nvPr>
        </p:nvSpPr>
        <p:spPr/>
        <p:txBody>
          <a:bodyPr/>
          <a:lstStyle/>
          <a:p>
            <a:r>
              <a:rPr lang="en-US" dirty="0" smtClean="0"/>
              <a:t>Serving as a Communication Link</a:t>
            </a:r>
            <a:endParaRPr lang="en-US" dirty="0"/>
          </a:p>
        </p:txBody>
      </p:sp>
    </p:spTree>
    <p:extLst>
      <p:ext uri="{BB962C8B-B14F-4D97-AF65-F5344CB8AC3E}">
        <p14:creationId xmlns:p14="http://schemas.microsoft.com/office/powerpoint/2010/main" val="3598429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1486968"/>
            <a:ext cx="8028385" cy="4477273"/>
          </a:xfrm>
        </p:spPr>
        <p:txBody>
          <a:bodyPr/>
          <a:lstStyle/>
          <a:p>
            <a:r>
              <a:rPr lang="en-US" dirty="0" smtClean="0"/>
              <a:t>	     </a:t>
            </a:r>
            <a:r>
              <a:rPr lang="en-US" sz="2000" dirty="0" smtClean="0"/>
              <a:t>* With training and under the supervision of the                      </a:t>
            </a:r>
          </a:p>
          <a:p>
            <a:r>
              <a:rPr lang="en-US" sz="2000" dirty="0"/>
              <a:t> </a:t>
            </a:r>
            <a:r>
              <a:rPr lang="en-US" sz="2000" dirty="0" smtClean="0"/>
              <a:t>                      appropriate professional, be willing to:</a:t>
            </a:r>
          </a:p>
          <a:p>
            <a:r>
              <a:rPr lang="en-US" sz="2000" dirty="0"/>
              <a:t>	</a:t>
            </a:r>
            <a:r>
              <a:rPr lang="en-US" sz="2000" dirty="0" smtClean="0"/>
              <a:t>	- Administer tube feedings</a:t>
            </a:r>
          </a:p>
          <a:p>
            <a:r>
              <a:rPr lang="en-US" sz="2000" dirty="0"/>
              <a:t>	</a:t>
            </a:r>
            <a:r>
              <a:rPr lang="en-US" sz="2000" dirty="0" smtClean="0"/>
              <a:t>	- Administer medications</a:t>
            </a:r>
          </a:p>
          <a:p>
            <a:r>
              <a:rPr lang="en-US" sz="2000" dirty="0"/>
              <a:t>	</a:t>
            </a:r>
            <a:r>
              <a:rPr lang="en-US" sz="2000" dirty="0" smtClean="0"/>
              <a:t>	- Recognize and respond to critical symptoms</a:t>
            </a:r>
          </a:p>
          <a:p>
            <a:r>
              <a:rPr lang="en-US" sz="2000" dirty="0"/>
              <a:t>	</a:t>
            </a:r>
            <a:r>
              <a:rPr lang="en-US" sz="2000" dirty="0" smtClean="0"/>
              <a:t>	- Use instruments and procedures specifically related</a:t>
            </a:r>
          </a:p>
          <a:p>
            <a:r>
              <a:rPr lang="en-US" sz="2000" dirty="0"/>
              <a:t>	</a:t>
            </a:r>
            <a:r>
              <a:rPr lang="en-US" sz="2000" dirty="0" smtClean="0"/>
              <a:t>	  to the disability or medical condition</a:t>
            </a:r>
          </a:p>
          <a:p>
            <a:r>
              <a:rPr lang="en-US" sz="2000" dirty="0"/>
              <a:t>	</a:t>
            </a:r>
            <a:r>
              <a:rPr lang="en-US" sz="2000" dirty="0" smtClean="0"/>
              <a:t>	- Accompany and assist medically fragile students in</a:t>
            </a:r>
          </a:p>
          <a:p>
            <a:r>
              <a:rPr lang="en-US" sz="2000" dirty="0"/>
              <a:t>	</a:t>
            </a:r>
            <a:r>
              <a:rPr lang="en-US" sz="2000" dirty="0" smtClean="0"/>
              <a:t>	  all settings where the district is responsible</a:t>
            </a:r>
          </a:p>
          <a:p>
            <a:r>
              <a:rPr lang="en-US" sz="2000" dirty="0"/>
              <a:t>	</a:t>
            </a:r>
            <a:r>
              <a:rPr lang="en-US" sz="2000" dirty="0" smtClean="0"/>
              <a:t>	- Carry out motor programs under the direction of </a:t>
            </a:r>
          </a:p>
          <a:p>
            <a:r>
              <a:rPr lang="en-US" sz="2000" dirty="0"/>
              <a:t>	</a:t>
            </a:r>
            <a:r>
              <a:rPr lang="en-US" sz="2000" dirty="0" smtClean="0"/>
              <a:t>	  Occupational and/or Physical Therapists</a:t>
            </a:r>
            <a:endParaRPr lang="en-US" sz="2000" dirty="0"/>
          </a:p>
        </p:txBody>
      </p:sp>
      <p:sp>
        <p:nvSpPr>
          <p:cNvPr id="3" name="Text Placeholder 2"/>
          <p:cNvSpPr>
            <a:spLocks noGrp="1"/>
          </p:cNvSpPr>
          <p:nvPr>
            <p:ph type="body" sz="quarter" idx="11"/>
          </p:nvPr>
        </p:nvSpPr>
        <p:spPr>
          <a:xfrm>
            <a:off x="628652" y="579441"/>
            <a:ext cx="7959329" cy="822069"/>
          </a:xfrm>
        </p:spPr>
        <p:txBody>
          <a:bodyPr/>
          <a:lstStyle/>
          <a:p>
            <a:r>
              <a:rPr lang="en-US" dirty="0" smtClean="0"/>
              <a:t>Supporting Medical Needs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3076186"/>
            <a:ext cx="1695806" cy="1547939"/>
          </a:xfrm>
          <a:prstGeom prst="rect">
            <a:avLst/>
          </a:prstGeom>
        </p:spPr>
      </p:pic>
    </p:spTree>
    <p:extLst>
      <p:ext uri="{BB962C8B-B14F-4D97-AF65-F5344CB8AC3E}">
        <p14:creationId xmlns:p14="http://schemas.microsoft.com/office/powerpoint/2010/main" val="1065799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r>
              <a:rPr lang="en-US" dirty="0" smtClean="0"/>
              <a:t>Role Clarification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7400666"/>
              </p:ext>
            </p:extLst>
          </p:nvPr>
        </p:nvGraphicFramePr>
        <p:xfrm>
          <a:off x="692208" y="1500888"/>
          <a:ext cx="7255380" cy="4535180"/>
        </p:xfrm>
        <a:graphic>
          <a:graphicData uri="http://schemas.openxmlformats.org/drawingml/2006/table">
            <a:tbl>
              <a:tblPr firstRow="1" bandRow="1">
                <a:tableStyleId>{5C22544A-7EE6-4342-B048-85BDC9FD1C3A}</a:tableStyleId>
              </a:tblPr>
              <a:tblGrid>
                <a:gridCol w="3627690"/>
                <a:gridCol w="3627690"/>
              </a:tblGrid>
              <a:tr h="371215">
                <a:tc>
                  <a:txBody>
                    <a:bodyPr/>
                    <a:lstStyle/>
                    <a:p>
                      <a:pPr algn="ctr"/>
                      <a:r>
                        <a:rPr lang="en-US" dirty="0" smtClean="0"/>
                        <a:t>Supervising</a:t>
                      </a:r>
                      <a:r>
                        <a:rPr lang="en-US" baseline="0" dirty="0" smtClean="0"/>
                        <a:t> Teacher</a:t>
                      </a:r>
                      <a:endParaRPr lang="en-US" dirty="0"/>
                    </a:p>
                  </a:txBody>
                  <a:tcPr/>
                </a:tc>
                <a:tc>
                  <a:txBody>
                    <a:bodyPr/>
                    <a:lstStyle/>
                    <a:p>
                      <a:pPr algn="ctr"/>
                      <a:r>
                        <a:rPr lang="en-US" dirty="0" smtClean="0"/>
                        <a:t>Paraprofessional</a:t>
                      </a:r>
                      <a:endParaRPr lang="en-US" dirty="0"/>
                    </a:p>
                  </a:txBody>
                  <a:tcPr/>
                </a:tc>
              </a:tr>
              <a:tr h="835234">
                <a:tc>
                  <a:txBody>
                    <a:bodyPr/>
                    <a:lstStyle/>
                    <a:p>
                      <a:r>
                        <a:rPr lang="en-US" sz="1600" dirty="0" smtClean="0"/>
                        <a:t>Administers</a:t>
                      </a:r>
                      <a:r>
                        <a:rPr lang="en-US" sz="1600" baseline="0" dirty="0" smtClean="0"/>
                        <a:t> assessments and identifies educational needs</a:t>
                      </a:r>
                      <a:endParaRPr lang="en-US" sz="1600" dirty="0"/>
                    </a:p>
                  </a:txBody>
                  <a:tcPr/>
                </a:tc>
                <a:tc>
                  <a:txBody>
                    <a:bodyPr/>
                    <a:lstStyle/>
                    <a:p>
                      <a:r>
                        <a:rPr lang="en-US" sz="1600" dirty="0" smtClean="0"/>
                        <a:t>May be asked to observe</a:t>
                      </a:r>
                      <a:r>
                        <a:rPr lang="en-US" sz="1600" baseline="0" dirty="0" smtClean="0"/>
                        <a:t> student and collect data on specific academic or behavioral tasks</a:t>
                      </a:r>
                      <a:endParaRPr lang="en-US" sz="1600" dirty="0"/>
                    </a:p>
                  </a:txBody>
                  <a:tcPr/>
                </a:tc>
              </a:tr>
              <a:tr h="365113">
                <a:tc>
                  <a:txBody>
                    <a:bodyPr/>
                    <a:lstStyle/>
                    <a:p>
                      <a:r>
                        <a:rPr lang="en-US" sz="1600" dirty="0" smtClean="0"/>
                        <a:t>Plans instructional programs</a:t>
                      </a:r>
                      <a:endParaRPr lang="en-US" sz="1600" dirty="0"/>
                    </a:p>
                  </a:txBody>
                  <a:tcPr/>
                </a:tc>
                <a:tc>
                  <a:txBody>
                    <a:bodyPr/>
                    <a:lstStyle/>
                    <a:p>
                      <a:r>
                        <a:rPr lang="en-US" sz="1600" dirty="0" smtClean="0"/>
                        <a:t>Assists with the planning process</a:t>
                      </a:r>
                      <a:endParaRPr lang="en-US" sz="1600" dirty="0"/>
                    </a:p>
                  </a:txBody>
                  <a:tcPr/>
                </a:tc>
              </a:tr>
              <a:tr h="365113">
                <a:tc>
                  <a:txBody>
                    <a:bodyPr/>
                    <a:lstStyle/>
                    <a:p>
                      <a:r>
                        <a:rPr lang="en-US" sz="1600" dirty="0" smtClean="0"/>
                        <a:t>Grades student</a:t>
                      </a:r>
                      <a:r>
                        <a:rPr lang="en-US" sz="1600" baseline="0" dirty="0" smtClean="0"/>
                        <a:t> performance</a:t>
                      </a:r>
                      <a:endParaRPr lang="en-US" sz="1600" dirty="0"/>
                    </a:p>
                  </a:txBody>
                  <a:tcPr/>
                </a:tc>
                <a:tc>
                  <a:txBody>
                    <a:bodyPr/>
                    <a:lstStyle/>
                    <a:p>
                      <a:r>
                        <a:rPr lang="en-US" sz="1600" dirty="0" smtClean="0"/>
                        <a:t>Checks and scores student work</a:t>
                      </a:r>
                      <a:endParaRPr lang="en-US" sz="1600" dirty="0"/>
                    </a:p>
                  </a:txBody>
                  <a:tcPr/>
                </a:tc>
              </a:tr>
              <a:tr h="587757">
                <a:tc>
                  <a:txBody>
                    <a:bodyPr/>
                    <a:lstStyle/>
                    <a:p>
                      <a:r>
                        <a:rPr lang="en-US" sz="1600" dirty="0" smtClean="0"/>
                        <a:t>Takes complete responsibility for each NEW activity</a:t>
                      </a:r>
                      <a:endParaRPr lang="en-US" sz="1600" dirty="0"/>
                    </a:p>
                  </a:txBody>
                  <a:tcPr/>
                </a:tc>
                <a:tc>
                  <a:txBody>
                    <a:bodyPr/>
                    <a:lstStyle/>
                    <a:p>
                      <a:r>
                        <a:rPr lang="en-US" sz="1600" dirty="0" smtClean="0"/>
                        <a:t>Reinforces</a:t>
                      </a:r>
                      <a:r>
                        <a:rPr lang="en-US" sz="1600" baseline="0" dirty="0" smtClean="0"/>
                        <a:t> and reviews concepts and skills</a:t>
                      </a:r>
                      <a:endParaRPr lang="en-US" sz="1600" dirty="0"/>
                    </a:p>
                  </a:txBody>
                  <a:tcPr/>
                </a:tc>
              </a:tr>
              <a:tr h="587757">
                <a:tc>
                  <a:txBody>
                    <a:bodyPr/>
                    <a:lstStyle/>
                    <a:p>
                      <a:r>
                        <a:rPr lang="en-US" sz="1600" dirty="0" smtClean="0"/>
                        <a:t>Revises instructional program</a:t>
                      </a:r>
                      <a:endParaRPr lang="en-US" sz="1600" dirty="0"/>
                    </a:p>
                  </a:txBody>
                  <a:tcPr/>
                </a:tc>
                <a:tc>
                  <a:txBody>
                    <a:bodyPr/>
                    <a:lstStyle/>
                    <a:p>
                      <a:r>
                        <a:rPr lang="en-US" sz="1600" dirty="0" smtClean="0"/>
                        <a:t>Monitors</a:t>
                      </a:r>
                      <a:r>
                        <a:rPr lang="en-US" sz="1600" baseline="0" dirty="0" smtClean="0"/>
                        <a:t> student progress and reports to supervising teacher</a:t>
                      </a:r>
                      <a:endParaRPr lang="en-US" sz="1600" dirty="0"/>
                    </a:p>
                  </a:txBody>
                  <a:tcPr/>
                </a:tc>
              </a:tr>
              <a:tr h="587757">
                <a:tc>
                  <a:txBody>
                    <a:bodyPr/>
                    <a:lstStyle/>
                    <a:p>
                      <a:r>
                        <a:rPr lang="en-US" sz="1600" dirty="0" smtClean="0"/>
                        <a:t>Designs instructional materials</a:t>
                      </a:r>
                      <a:endParaRPr lang="en-US" sz="1600" dirty="0"/>
                    </a:p>
                  </a:txBody>
                  <a:tcPr/>
                </a:tc>
                <a:tc>
                  <a:txBody>
                    <a:bodyPr/>
                    <a:lstStyle/>
                    <a:p>
                      <a:r>
                        <a:rPr lang="en-US" sz="1600" dirty="0" smtClean="0"/>
                        <a:t>Constructs materials designed by supervising teacher</a:t>
                      </a:r>
                      <a:endParaRPr lang="en-US" sz="1600" dirty="0"/>
                    </a:p>
                  </a:txBody>
                  <a:tcPr/>
                </a:tc>
              </a:tr>
              <a:tr h="835234">
                <a:tc>
                  <a:txBody>
                    <a:bodyPr/>
                    <a:lstStyle/>
                    <a:p>
                      <a:r>
                        <a:rPr lang="en-US" sz="1600" dirty="0" smtClean="0"/>
                        <a:t>Designs</a:t>
                      </a:r>
                      <a:r>
                        <a:rPr lang="en-US" sz="1600" baseline="0" dirty="0" smtClean="0"/>
                        <a:t> and implements behavior and intervention plans</a:t>
                      </a:r>
                      <a:endParaRPr lang="en-US" sz="1600" dirty="0"/>
                    </a:p>
                  </a:txBody>
                  <a:tcPr/>
                </a:tc>
                <a:tc>
                  <a:txBody>
                    <a:bodyPr/>
                    <a:lstStyle/>
                    <a:p>
                      <a:r>
                        <a:rPr lang="en-US" sz="1600" dirty="0" smtClean="0"/>
                        <a:t>Monitors and reinforces student performance during behavioral interventions</a:t>
                      </a:r>
                      <a:endParaRPr lang="en-US" sz="1600" dirty="0"/>
                    </a:p>
                  </a:txBody>
                  <a:tcPr/>
                </a:tc>
              </a:tr>
            </a:tbl>
          </a:graphicData>
        </a:graphic>
      </p:graphicFrame>
    </p:spTree>
    <p:extLst>
      <p:ext uri="{BB962C8B-B14F-4D97-AF65-F5344CB8AC3E}">
        <p14:creationId xmlns:p14="http://schemas.microsoft.com/office/powerpoint/2010/main" val="1457156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Role Clarification Cont.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1575052"/>
              </p:ext>
            </p:extLst>
          </p:nvPr>
        </p:nvGraphicFramePr>
        <p:xfrm>
          <a:off x="980626" y="1856730"/>
          <a:ext cx="7255380" cy="3307286"/>
        </p:xfrm>
        <a:graphic>
          <a:graphicData uri="http://schemas.openxmlformats.org/drawingml/2006/table">
            <a:tbl>
              <a:tblPr firstRow="1" bandRow="1">
                <a:tableStyleId>{5C22544A-7EE6-4342-B048-85BDC9FD1C3A}</a:tableStyleId>
              </a:tblPr>
              <a:tblGrid>
                <a:gridCol w="3627690"/>
                <a:gridCol w="3627690"/>
              </a:tblGrid>
              <a:tr h="351789">
                <a:tc>
                  <a:txBody>
                    <a:bodyPr/>
                    <a:lstStyle/>
                    <a:p>
                      <a:pPr algn="ctr"/>
                      <a:r>
                        <a:rPr lang="en-US" dirty="0" smtClean="0"/>
                        <a:t>Supervising</a:t>
                      </a:r>
                      <a:r>
                        <a:rPr lang="en-US" baseline="0" dirty="0" smtClean="0"/>
                        <a:t> Teacher</a:t>
                      </a:r>
                      <a:endParaRPr lang="en-US" dirty="0"/>
                    </a:p>
                  </a:txBody>
                  <a:tcPr/>
                </a:tc>
                <a:tc>
                  <a:txBody>
                    <a:bodyPr/>
                    <a:lstStyle/>
                    <a:p>
                      <a:pPr algn="ctr"/>
                      <a:r>
                        <a:rPr lang="en-US" dirty="0" smtClean="0"/>
                        <a:t>Paraprofessional</a:t>
                      </a:r>
                      <a:endParaRPr lang="en-US" dirty="0"/>
                    </a:p>
                  </a:txBody>
                  <a:tcPr/>
                </a:tc>
              </a:tr>
              <a:tr h="716486">
                <a:tc>
                  <a:txBody>
                    <a:bodyPr/>
                    <a:lstStyle/>
                    <a:p>
                      <a:r>
                        <a:rPr lang="en-US" sz="1600" dirty="0" smtClean="0"/>
                        <a:t>Communicates with parents</a:t>
                      </a:r>
                      <a:endParaRPr lang="en-US" sz="1600" dirty="0"/>
                    </a:p>
                  </a:txBody>
                  <a:tcPr/>
                </a:tc>
                <a:tc>
                  <a:txBody>
                    <a:bodyPr/>
                    <a:lstStyle/>
                    <a:p>
                      <a:r>
                        <a:rPr lang="en-US" sz="1600" dirty="0" smtClean="0"/>
                        <a:t>Communicates information to supervising teacher/case</a:t>
                      </a:r>
                      <a:r>
                        <a:rPr lang="en-US" sz="1600" baseline="0" dirty="0" smtClean="0"/>
                        <a:t> manager</a:t>
                      </a:r>
                      <a:endParaRPr lang="en-US" sz="1600" dirty="0"/>
                    </a:p>
                  </a:txBody>
                  <a:tcPr/>
                </a:tc>
              </a:tr>
              <a:tr h="322474">
                <a:tc>
                  <a:txBody>
                    <a:bodyPr/>
                    <a:lstStyle/>
                    <a:p>
                      <a:r>
                        <a:rPr lang="en-US" sz="1600" dirty="0" smtClean="0"/>
                        <a:t>Responsible for discipline</a:t>
                      </a:r>
                      <a:endParaRPr lang="en-US" sz="1600" dirty="0"/>
                    </a:p>
                  </a:txBody>
                  <a:tcPr/>
                </a:tc>
                <a:tc>
                  <a:txBody>
                    <a:bodyPr/>
                    <a:lstStyle/>
                    <a:p>
                      <a:r>
                        <a:rPr lang="en-US" sz="1600" dirty="0" smtClean="0"/>
                        <a:t>Discipline</a:t>
                      </a:r>
                      <a:r>
                        <a:rPr lang="en-US" sz="1600" baseline="0" dirty="0" smtClean="0"/>
                        <a:t>s students following behavior management techniques set up by the supervising teacher</a:t>
                      </a:r>
                      <a:endParaRPr lang="en-US" sz="1600" dirty="0"/>
                    </a:p>
                  </a:txBody>
                  <a:tcPr/>
                </a:tc>
              </a:tr>
              <a:tr h="322474">
                <a:tc>
                  <a:txBody>
                    <a:bodyPr/>
                    <a:lstStyle/>
                    <a:p>
                      <a:r>
                        <a:rPr lang="en-US" sz="1600" dirty="0" smtClean="0"/>
                        <a:t>Attends in-service meetings</a:t>
                      </a:r>
                      <a:endParaRPr lang="en-US" sz="1600" dirty="0"/>
                    </a:p>
                  </a:txBody>
                  <a:tcPr/>
                </a:tc>
                <a:tc>
                  <a:txBody>
                    <a:bodyPr/>
                    <a:lstStyle/>
                    <a:p>
                      <a:r>
                        <a:rPr lang="en-US" sz="1600" dirty="0" smtClean="0"/>
                        <a:t>Attends paraprofessional</a:t>
                      </a:r>
                      <a:r>
                        <a:rPr lang="en-US" sz="1600" baseline="0" dirty="0" smtClean="0"/>
                        <a:t> development trainings</a:t>
                      </a:r>
                      <a:endParaRPr lang="en-US" sz="1600" dirty="0"/>
                    </a:p>
                  </a:txBody>
                  <a:tcPr/>
                </a:tc>
              </a:tr>
              <a:tr h="504194">
                <a:tc>
                  <a:txBody>
                    <a:bodyPr/>
                    <a:lstStyle/>
                    <a:p>
                      <a:r>
                        <a:rPr lang="en-US" sz="1600" dirty="0" smtClean="0"/>
                        <a:t>Provides curriculum</a:t>
                      </a:r>
                      <a:r>
                        <a:rPr lang="en-US" sz="1600" baseline="0" dirty="0" smtClean="0"/>
                        <a:t> accommodations/</a:t>
                      </a:r>
                    </a:p>
                    <a:p>
                      <a:r>
                        <a:rPr lang="en-US" sz="1600" baseline="0" dirty="0" smtClean="0"/>
                        <a:t>modifications that allow student to participate in general curriculum</a:t>
                      </a:r>
                      <a:endParaRPr lang="en-US" sz="1600" dirty="0"/>
                    </a:p>
                  </a:txBody>
                  <a:tcPr/>
                </a:tc>
                <a:tc>
                  <a:txBody>
                    <a:bodyPr/>
                    <a:lstStyle/>
                    <a:p>
                      <a:r>
                        <a:rPr lang="en-US" sz="1600" dirty="0" smtClean="0"/>
                        <a:t>Constructs materials to support accommodations</a:t>
                      </a:r>
                      <a:endParaRPr lang="en-US" sz="1600" dirty="0"/>
                    </a:p>
                  </a:txBody>
                  <a:tcPr/>
                </a:tc>
              </a:tr>
            </a:tbl>
          </a:graphicData>
        </a:graphic>
      </p:graphicFrame>
    </p:spTree>
    <p:extLst>
      <p:ext uri="{BB962C8B-B14F-4D97-AF65-F5344CB8AC3E}">
        <p14:creationId xmlns:p14="http://schemas.microsoft.com/office/powerpoint/2010/main" val="373878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292228"/>
            <a:ext cx="8028385" cy="4138613"/>
          </a:xfrm>
        </p:spPr>
        <p:txBody>
          <a:bodyPr/>
          <a:lstStyle/>
          <a:p>
            <a:pPr marL="457200" indent="-457200">
              <a:buFont typeface="Arial" panose="020B0604020202020204" pitchFamily="34" charset="0"/>
              <a:buChar char="•"/>
            </a:pPr>
            <a:r>
              <a:rPr lang="en-US" dirty="0" smtClean="0"/>
              <a:t>Development proceeds from the center of the body to the outer body parts.</a:t>
            </a:r>
          </a:p>
          <a:p>
            <a:pPr marL="457200" indent="-457200">
              <a:buFont typeface="Arial" panose="020B0604020202020204" pitchFamily="34" charset="0"/>
              <a:buChar char="•"/>
            </a:pPr>
            <a:r>
              <a:rPr lang="en-US" dirty="0" smtClean="0"/>
              <a:t>Development proceeds at different rates.</a:t>
            </a:r>
          </a:p>
          <a:p>
            <a:pPr marL="457200" indent="-457200">
              <a:buFont typeface="Arial" panose="020B0604020202020204" pitchFamily="34" charset="0"/>
              <a:buChar char="•"/>
            </a:pPr>
            <a:r>
              <a:rPr lang="en-US" dirty="0" smtClean="0"/>
              <a:t>Development can proceed at different rates within an individual person.</a:t>
            </a:r>
          </a:p>
          <a:p>
            <a:pPr marL="457200" indent="-457200">
              <a:buFont typeface="Arial" panose="020B0604020202020204" pitchFamily="34" charset="0"/>
              <a:buChar char="•"/>
            </a:pPr>
            <a:r>
              <a:rPr lang="en-US" dirty="0" smtClean="0"/>
              <a:t>Physical, cognitive, social and emotional development are interrelated and affected by the interaction of heredity and environment.</a:t>
            </a:r>
            <a:endParaRPr lang="en-US" dirty="0"/>
          </a:p>
        </p:txBody>
      </p:sp>
      <p:sp>
        <p:nvSpPr>
          <p:cNvPr id="3" name="Text Placeholder 2"/>
          <p:cNvSpPr>
            <a:spLocks noGrp="1"/>
          </p:cNvSpPr>
          <p:nvPr>
            <p:ph type="body" sz="quarter" idx="11"/>
          </p:nvPr>
        </p:nvSpPr>
        <p:spPr>
          <a:xfrm>
            <a:off x="628652" y="579441"/>
            <a:ext cx="7959329" cy="685337"/>
          </a:xfrm>
        </p:spPr>
        <p:txBody>
          <a:bodyPr/>
          <a:lstStyle/>
          <a:p>
            <a:r>
              <a:rPr lang="en-US" sz="2000" b="1" u="sng" dirty="0" smtClean="0">
                <a:solidFill>
                  <a:srgbClr val="192D56"/>
                </a:solidFill>
              </a:rPr>
              <a:t>BASIC PRINCIPLES OF HUMAN DEVELOPMENT </a:t>
            </a:r>
            <a:r>
              <a:rPr lang="en-US" sz="1200" b="1" u="sng" dirty="0" smtClean="0">
                <a:solidFill>
                  <a:srgbClr val="192D56"/>
                </a:solidFill>
              </a:rPr>
              <a:t>(CONTINUED)</a:t>
            </a:r>
            <a:endParaRPr lang="en-US" sz="1200" b="1" u="sng" dirty="0">
              <a:solidFill>
                <a:srgbClr val="192D5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829" y="4995005"/>
            <a:ext cx="2857500" cy="1295400"/>
          </a:xfrm>
          <a:prstGeom prst="rect">
            <a:avLst/>
          </a:prstGeom>
        </p:spPr>
      </p:pic>
    </p:spTree>
    <p:extLst>
      <p:ext uri="{BB962C8B-B14F-4D97-AF65-F5344CB8AC3E}">
        <p14:creationId xmlns:p14="http://schemas.microsoft.com/office/powerpoint/2010/main" val="1720823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9596" y="740312"/>
            <a:ext cx="8028385" cy="5087920"/>
          </a:xfrm>
        </p:spPr>
        <p:txBody>
          <a:bodyPr/>
          <a:lstStyle/>
          <a:p>
            <a:r>
              <a:rPr lang="en-US" sz="4000" dirty="0" smtClean="0"/>
              <a:t>6.  Exercise vigilance in fading back prompts and promoting competence and independence in your students.</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5031" y="3356080"/>
            <a:ext cx="2477079" cy="2596066"/>
          </a:xfrm>
          <a:prstGeom prst="rect">
            <a:avLst/>
          </a:prstGeom>
        </p:spPr>
      </p:pic>
    </p:spTree>
    <p:extLst>
      <p:ext uri="{BB962C8B-B14F-4D97-AF65-F5344CB8AC3E}">
        <p14:creationId xmlns:p14="http://schemas.microsoft.com/office/powerpoint/2010/main" val="411901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123" y="922946"/>
            <a:ext cx="8028385" cy="5024203"/>
          </a:xfrm>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The goal of Special Education is to help students become </a:t>
            </a:r>
            <a:r>
              <a:rPr lang="en-US" u="sng" dirty="0" smtClean="0"/>
              <a:t>independent</a:t>
            </a:r>
            <a:r>
              <a:rPr lang="en-US" dirty="0" smtClean="0"/>
              <a:t> and contributing members of society.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951" y="734938"/>
            <a:ext cx="1785758" cy="2710003"/>
          </a:xfrm>
          <a:prstGeom prst="rect">
            <a:avLst/>
          </a:prstGeom>
        </p:spPr>
      </p:pic>
    </p:spTree>
    <p:extLst>
      <p:ext uri="{BB962C8B-B14F-4D97-AF65-F5344CB8AC3E}">
        <p14:creationId xmlns:p14="http://schemas.microsoft.com/office/powerpoint/2010/main" val="3518683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Wingdings" panose="05000000000000000000" pitchFamily="2" charset="2"/>
              <a:buChar char="Ø"/>
            </a:pPr>
            <a:r>
              <a:rPr lang="en-US" sz="2400" dirty="0" smtClean="0"/>
              <a:t>Student Motivation and Engagement increases</a:t>
            </a:r>
          </a:p>
          <a:p>
            <a:pPr marL="457200" indent="-457200">
              <a:buFont typeface="Wingdings" panose="05000000000000000000" pitchFamily="2" charset="2"/>
              <a:buChar char="Ø"/>
            </a:pPr>
            <a:r>
              <a:rPr lang="en-US" sz="2400" dirty="0" smtClean="0"/>
              <a:t>Builds self-confidence and high personal expectations</a:t>
            </a:r>
          </a:p>
          <a:p>
            <a:pPr marL="457200" indent="-457200">
              <a:buFont typeface="Wingdings" panose="05000000000000000000" pitchFamily="2" charset="2"/>
              <a:buChar char="Ø"/>
            </a:pPr>
            <a:r>
              <a:rPr lang="en-US" sz="2400" dirty="0" smtClean="0"/>
              <a:t>Unnatural prompts create a continued need for unnatural prompts</a:t>
            </a:r>
          </a:p>
          <a:p>
            <a:pPr marL="457200" indent="-457200">
              <a:buFont typeface="Wingdings" panose="05000000000000000000" pitchFamily="2" charset="2"/>
              <a:buChar char="Ø"/>
            </a:pPr>
            <a:r>
              <a:rPr lang="en-US" sz="2400" dirty="0" smtClean="0"/>
              <a:t>Doing things independently can be more dignified</a:t>
            </a:r>
          </a:p>
          <a:p>
            <a:pPr marL="457200" indent="-457200">
              <a:buFont typeface="Wingdings" panose="05000000000000000000" pitchFamily="2" charset="2"/>
              <a:buChar char="Ø"/>
            </a:pPr>
            <a:r>
              <a:rPr lang="en-US" sz="2400" dirty="0" smtClean="0"/>
              <a:t>More age-appropriate</a:t>
            </a:r>
          </a:p>
          <a:p>
            <a:pPr marL="457200" indent="-457200">
              <a:buFont typeface="Wingdings" panose="05000000000000000000" pitchFamily="2" charset="2"/>
              <a:buChar char="Ø"/>
            </a:pPr>
            <a:r>
              <a:rPr lang="en-US" sz="2400" dirty="0" smtClean="0"/>
              <a:t>Opportunities for assessment of true skills</a:t>
            </a:r>
          </a:p>
          <a:p>
            <a:pPr marL="457200" indent="-457200">
              <a:buFont typeface="Wingdings" panose="05000000000000000000" pitchFamily="2" charset="2"/>
              <a:buChar char="Ø"/>
            </a:pPr>
            <a:r>
              <a:rPr lang="en-US" sz="2400" dirty="0" smtClean="0"/>
              <a:t>Allows natural opportunities for praise and reinforcement</a:t>
            </a:r>
            <a:endParaRPr lang="en-US" sz="2400" dirty="0"/>
          </a:p>
        </p:txBody>
      </p:sp>
      <p:sp>
        <p:nvSpPr>
          <p:cNvPr id="3" name="Text Placeholder 2"/>
          <p:cNvSpPr>
            <a:spLocks noGrp="1"/>
          </p:cNvSpPr>
          <p:nvPr>
            <p:ph type="body" sz="quarter" idx="11"/>
          </p:nvPr>
        </p:nvSpPr>
        <p:spPr/>
        <p:txBody>
          <a:bodyPr/>
          <a:lstStyle/>
          <a:p>
            <a:r>
              <a:rPr lang="en-US" dirty="0" smtClean="0"/>
              <a:t>Importance of Independence</a:t>
            </a:r>
            <a:endParaRPr lang="en-US" dirty="0"/>
          </a:p>
        </p:txBody>
      </p:sp>
    </p:spTree>
    <p:extLst>
      <p:ext uri="{BB962C8B-B14F-4D97-AF65-F5344CB8AC3E}">
        <p14:creationId xmlns:p14="http://schemas.microsoft.com/office/powerpoint/2010/main" val="1746327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“Never help a child with a task at which he feels he can succeed”   </a:t>
            </a:r>
            <a:r>
              <a:rPr lang="en-US" sz="1800" dirty="0" smtClean="0"/>
              <a:t>Mara Montessori</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614" y="1145384"/>
            <a:ext cx="4899008" cy="3416470"/>
          </a:xfrm>
          <a:prstGeom prst="rect">
            <a:avLst/>
          </a:prstGeom>
        </p:spPr>
      </p:pic>
    </p:spTree>
    <p:extLst>
      <p:ext uri="{BB962C8B-B14F-4D97-AF65-F5344CB8AC3E}">
        <p14:creationId xmlns:p14="http://schemas.microsoft.com/office/powerpoint/2010/main" val="376532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272099"/>
            <a:ext cx="8028385" cy="4138613"/>
          </a:xfrm>
        </p:spPr>
        <p:txBody>
          <a:bodyPr/>
          <a:lstStyle/>
          <a:p>
            <a:pPr marL="342900" indent="-342900">
              <a:buFont typeface="Arial" panose="020B0604020202020204" pitchFamily="34" charset="0"/>
              <a:buChar char="•"/>
            </a:pPr>
            <a:r>
              <a:rPr lang="en-US" sz="2000" dirty="0" smtClean="0"/>
              <a:t>The less the teacher takes ownership for the student</a:t>
            </a:r>
          </a:p>
          <a:p>
            <a:pPr marL="342900" indent="-342900">
              <a:buFont typeface="Arial" panose="020B0604020202020204" pitchFamily="34" charset="0"/>
              <a:buChar char="•"/>
            </a:pPr>
            <a:r>
              <a:rPr lang="en-US" sz="2000" dirty="0" smtClean="0"/>
              <a:t>The more separated the student becomes from his/her peers</a:t>
            </a:r>
          </a:p>
          <a:p>
            <a:pPr marL="342900" indent="-342900">
              <a:buFont typeface="Arial" panose="020B0604020202020204" pitchFamily="34" charset="0"/>
              <a:buChar char="•"/>
            </a:pPr>
            <a:r>
              <a:rPr lang="en-US" sz="2000" dirty="0" smtClean="0"/>
              <a:t>The more dependent the student becomes on adults</a:t>
            </a:r>
          </a:p>
          <a:p>
            <a:pPr marL="342900" indent="-342900">
              <a:buFont typeface="Arial" panose="020B0604020202020204" pitchFamily="34" charset="0"/>
              <a:buChar char="•"/>
            </a:pPr>
            <a:r>
              <a:rPr lang="en-US" sz="2000" dirty="0" smtClean="0"/>
              <a:t>The less the student initiates interactions with his/her peers</a:t>
            </a:r>
          </a:p>
          <a:p>
            <a:pPr marL="342900" indent="-342900">
              <a:buFont typeface="Arial" panose="020B0604020202020204" pitchFamily="34" charset="0"/>
              <a:buChar char="•"/>
            </a:pPr>
            <a:r>
              <a:rPr lang="en-US" sz="2000" dirty="0" smtClean="0"/>
              <a:t>The less peers initiate interactions with the student</a:t>
            </a:r>
          </a:p>
          <a:p>
            <a:pPr marL="342900" indent="-342900">
              <a:buFont typeface="Arial" panose="020B0604020202020204" pitchFamily="34" charset="0"/>
              <a:buChar char="•"/>
            </a:pPr>
            <a:r>
              <a:rPr lang="en-US" sz="2000" dirty="0" smtClean="0"/>
              <a:t>The less attention the student receives from the classroom teacher</a:t>
            </a:r>
          </a:p>
          <a:p>
            <a:pPr marL="342900" indent="-342900">
              <a:buFont typeface="Arial" panose="020B0604020202020204" pitchFamily="34" charset="0"/>
              <a:buChar char="•"/>
            </a:pPr>
            <a:r>
              <a:rPr lang="en-US" sz="2000" dirty="0" smtClean="0"/>
              <a:t>The less the student feels in control of his learning</a:t>
            </a:r>
          </a:p>
          <a:p>
            <a:pPr marL="342900" indent="-342900">
              <a:buFont typeface="Arial" panose="020B0604020202020204" pitchFamily="34" charset="0"/>
              <a:buChar char="•"/>
            </a:pPr>
            <a:r>
              <a:rPr lang="en-US" sz="2000" dirty="0" smtClean="0"/>
              <a:t>The less the student takes responsibility for his/herself</a:t>
            </a:r>
          </a:p>
          <a:p>
            <a:pPr marL="342900" indent="-342900">
              <a:buFont typeface="Arial" panose="020B0604020202020204" pitchFamily="34" charset="0"/>
              <a:buChar char="•"/>
            </a:pPr>
            <a:r>
              <a:rPr lang="en-US" sz="2000" dirty="0" smtClean="0"/>
              <a:t>The less the student develops socially and emotionally</a:t>
            </a:r>
            <a:endParaRPr lang="en-US" sz="2000" dirty="0"/>
          </a:p>
        </p:txBody>
      </p:sp>
      <p:sp>
        <p:nvSpPr>
          <p:cNvPr id="3" name="Text Placeholder 2"/>
          <p:cNvSpPr>
            <a:spLocks noGrp="1"/>
          </p:cNvSpPr>
          <p:nvPr>
            <p:ph type="body" sz="quarter" idx="11"/>
          </p:nvPr>
        </p:nvSpPr>
        <p:spPr>
          <a:xfrm>
            <a:off x="628652" y="579442"/>
            <a:ext cx="7959329" cy="634062"/>
          </a:xfrm>
        </p:spPr>
        <p:txBody>
          <a:bodyPr/>
          <a:lstStyle/>
          <a:p>
            <a:r>
              <a:rPr lang="en-US" dirty="0" smtClean="0"/>
              <a:t>Close proximity contributes to:</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395" y="4896740"/>
            <a:ext cx="2576794" cy="1579804"/>
          </a:xfrm>
          <a:prstGeom prst="rect">
            <a:avLst/>
          </a:prstGeom>
        </p:spPr>
      </p:pic>
    </p:spTree>
    <p:extLst>
      <p:ext uri="{BB962C8B-B14F-4D97-AF65-F5344CB8AC3E}">
        <p14:creationId xmlns:p14="http://schemas.microsoft.com/office/powerpoint/2010/main" val="21163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Wingdings" panose="05000000000000000000" pitchFamily="2" charset="2"/>
              <a:buChar char="Ø"/>
            </a:pPr>
            <a:r>
              <a:rPr lang="en-US" dirty="0" smtClean="0"/>
              <a:t>Transitional:  Supports only needed on a temporary basis.</a:t>
            </a:r>
          </a:p>
          <a:p>
            <a:pPr marL="457200" indent="-457200">
              <a:buFont typeface="Wingdings" panose="05000000000000000000" pitchFamily="2" charset="2"/>
              <a:buChar char="Ø"/>
            </a:pPr>
            <a:r>
              <a:rPr lang="en-US" dirty="0" smtClean="0"/>
              <a:t>Low:  Support is always available, but not needed on a regular basis.</a:t>
            </a:r>
          </a:p>
          <a:p>
            <a:pPr marL="457200" indent="-457200">
              <a:buFont typeface="Wingdings" panose="05000000000000000000" pitchFamily="2" charset="2"/>
              <a:buChar char="Ø"/>
            </a:pPr>
            <a:r>
              <a:rPr lang="en-US" dirty="0" smtClean="0"/>
              <a:t>Medium:  Support is necessary on a regular basis.</a:t>
            </a:r>
          </a:p>
          <a:p>
            <a:pPr marL="457200" indent="-457200">
              <a:buFont typeface="Wingdings" panose="05000000000000000000" pitchFamily="2" charset="2"/>
              <a:buChar char="Ø"/>
            </a:pPr>
            <a:r>
              <a:rPr lang="en-US" dirty="0" smtClean="0"/>
              <a:t>High:  Support is absolutely necessary for the student to learn and must be provided consistently.</a:t>
            </a:r>
            <a:endParaRPr lang="en-US"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spTree>
    <p:extLst>
      <p:ext uri="{BB962C8B-B14F-4D97-AF65-F5344CB8AC3E}">
        <p14:creationId xmlns:p14="http://schemas.microsoft.com/office/powerpoint/2010/main" val="4217983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u="sng" dirty="0" smtClean="0">
              <a:solidFill>
                <a:srgbClr val="C00000"/>
              </a:solidFill>
            </a:endParaRPr>
          </a:p>
          <a:p>
            <a:endParaRPr lang="en-US" u="sng" dirty="0">
              <a:solidFill>
                <a:srgbClr val="C00000"/>
              </a:solidFill>
            </a:endParaRPr>
          </a:p>
          <a:p>
            <a:r>
              <a:rPr lang="en-US" u="sng" dirty="0" smtClean="0">
                <a:solidFill>
                  <a:srgbClr val="C00000"/>
                </a:solidFill>
              </a:rPr>
              <a:t>Transitional Support</a:t>
            </a:r>
          </a:p>
          <a:p>
            <a:endParaRPr lang="en-US" dirty="0"/>
          </a:p>
          <a:p>
            <a:r>
              <a:rPr lang="en-US" dirty="0" smtClean="0"/>
              <a:t>The amount of support (low, medium, high) is </a:t>
            </a:r>
            <a:r>
              <a:rPr lang="en-US" u="sng" dirty="0" smtClean="0">
                <a:solidFill>
                  <a:srgbClr val="C00000"/>
                </a:solidFill>
              </a:rPr>
              <a:t>provided temporarily </a:t>
            </a:r>
            <a:r>
              <a:rPr lang="en-US" dirty="0" smtClean="0"/>
              <a:t>to assist the student in gaining independence in new environments, activities, and/or acquisition of new concepts.</a:t>
            </a:r>
            <a:endParaRPr lang="en-US"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661" y="1897165"/>
            <a:ext cx="1756636" cy="1317477"/>
          </a:xfrm>
          <a:prstGeom prst="rect">
            <a:avLst/>
          </a:prstGeom>
        </p:spPr>
      </p:pic>
    </p:spTree>
    <p:extLst>
      <p:ext uri="{BB962C8B-B14F-4D97-AF65-F5344CB8AC3E}">
        <p14:creationId xmlns:p14="http://schemas.microsoft.com/office/powerpoint/2010/main" val="705331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C00000"/>
                </a:solidFill>
              </a:rPr>
              <a:t>Transitional Support Example:</a:t>
            </a:r>
          </a:p>
          <a:p>
            <a:r>
              <a:rPr lang="en-US" sz="2400" dirty="0" smtClean="0"/>
              <a:t>Maya never required specific support in the elementary school cafeteria where she was independent during lunch.  During the first two weeks of middle school, Maya was provided a medium level of support to transition into the middle school cafeteria where procedures, routines, communication, and social skills were much more complex.  After two weeks, Maya understood the requirements and the culture of the middle school cafeteria and no longer required the additional support.</a:t>
            </a:r>
            <a:endParaRPr lang="en-US" sz="2400" dirty="0"/>
          </a:p>
        </p:txBody>
      </p:sp>
      <p:sp>
        <p:nvSpPr>
          <p:cNvPr id="3" name="Text Placeholder 2"/>
          <p:cNvSpPr>
            <a:spLocks noGrp="1"/>
          </p:cNvSpPr>
          <p:nvPr>
            <p:ph type="body" sz="quarter" idx="11"/>
          </p:nvPr>
        </p:nvSpPr>
        <p:spPr/>
        <p:txBody>
          <a:bodyPr/>
          <a:lstStyle/>
          <a:p>
            <a:r>
              <a:rPr lang="en-US" dirty="0" smtClean="0"/>
              <a:t>Levels of Support</a:t>
            </a:r>
          </a:p>
        </p:txBody>
      </p:sp>
    </p:spTree>
    <p:extLst>
      <p:ext uri="{BB962C8B-B14F-4D97-AF65-F5344CB8AC3E}">
        <p14:creationId xmlns:p14="http://schemas.microsoft.com/office/powerpoint/2010/main" val="301931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u="sng" dirty="0" smtClean="0">
                <a:solidFill>
                  <a:srgbClr val="00B050"/>
                </a:solidFill>
              </a:rPr>
              <a:t>Low Support</a:t>
            </a:r>
          </a:p>
          <a:p>
            <a:r>
              <a:rPr lang="en-US" dirty="0"/>
              <a:t/>
            </a:r>
            <a:br>
              <a:rPr lang="en-US" dirty="0"/>
            </a:br>
            <a:endParaRPr lang="en-US" dirty="0" smtClean="0"/>
          </a:p>
          <a:p>
            <a:endParaRPr lang="en-US" dirty="0"/>
          </a:p>
          <a:p>
            <a:r>
              <a:rPr lang="en-US" dirty="0" smtClean="0"/>
              <a:t>This level of support is </a:t>
            </a:r>
            <a:r>
              <a:rPr lang="en-US" u="sng" dirty="0" smtClean="0">
                <a:solidFill>
                  <a:srgbClr val="00B050"/>
                </a:solidFill>
              </a:rPr>
              <a:t>always available but not needed on a regular basis</a:t>
            </a:r>
            <a:r>
              <a:rPr lang="en-US" dirty="0" smtClean="0"/>
              <a:t> by the student.  The student would be able to function in the environment without the support, just not as successfully.</a:t>
            </a:r>
            <a:endParaRPr lang="en-US"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565" y="1511568"/>
            <a:ext cx="1355126" cy="1888751"/>
          </a:xfrm>
          <a:prstGeom prst="rect">
            <a:avLst/>
          </a:prstGeom>
        </p:spPr>
      </p:pic>
    </p:spTree>
    <p:extLst>
      <p:ext uri="{BB962C8B-B14F-4D97-AF65-F5344CB8AC3E}">
        <p14:creationId xmlns:p14="http://schemas.microsoft.com/office/powerpoint/2010/main" val="240737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00B050"/>
                </a:solidFill>
              </a:rPr>
              <a:t>Low Support Example:</a:t>
            </a:r>
          </a:p>
          <a:p>
            <a:r>
              <a:rPr lang="en-US" dirty="0" smtClean="0"/>
              <a:t>Tony attends a general education math class as do three other students with disabilities.  The paraprofessional is always in that class and is available to support Tony when needed.  Typically, Tony only requires help two or three times a week and it is usually to check his work or clarify activity or assignment directions.</a:t>
            </a:r>
            <a:endParaRPr lang="en-US"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spTree>
    <p:extLst>
      <p:ext uri="{BB962C8B-B14F-4D97-AF65-F5344CB8AC3E}">
        <p14:creationId xmlns:p14="http://schemas.microsoft.com/office/powerpoint/2010/main" val="128514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478660"/>
            <a:ext cx="8028385" cy="4580308"/>
          </a:xfrm>
        </p:spPr>
        <p:txBody>
          <a:bodyPr/>
          <a:lstStyle/>
          <a:p>
            <a:pPr marL="457200" indent="-457200">
              <a:buFont typeface="Arial" panose="020B0604020202020204" pitchFamily="34" charset="0"/>
              <a:buChar char="•"/>
            </a:pPr>
            <a:r>
              <a:rPr lang="en-US" sz="1600" dirty="0" smtClean="0">
                <a:solidFill>
                  <a:srgbClr val="192D56"/>
                </a:solidFill>
              </a:rPr>
              <a:t>Causes of Disabilities</a:t>
            </a:r>
          </a:p>
          <a:p>
            <a:r>
              <a:rPr lang="en-US" sz="1200" dirty="0" smtClean="0"/>
              <a:t>	- </a:t>
            </a:r>
            <a:r>
              <a:rPr lang="en-US" sz="1200" dirty="0" smtClean="0">
                <a:solidFill>
                  <a:srgbClr val="FF0000"/>
                </a:solidFill>
              </a:rPr>
              <a:t>Genetic</a:t>
            </a:r>
          </a:p>
          <a:p>
            <a:r>
              <a:rPr lang="en-US" sz="1200" dirty="0"/>
              <a:t>	</a:t>
            </a:r>
            <a:r>
              <a:rPr lang="en-US" sz="1200" dirty="0" smtClean="0"/>
              <a:t>- </a:t>
            </a:r>
            <a:r>
              <a:rPr lang="en-US" sz="1200" dirty="0" smtClean="0">
                <a:solidFill>
                  <a:srgbClr val="FF0000"/>
                </a:solidFill>
              </a:rPr>
              <a:t>Environmental</a:t>
            </a:r>
          </a:p>
          <a:p>
            <a:r>
              <a:rPr lang="en-US" sz="1200" dirty="0"/>
              <a:t>	</a:t>
            </a:r>
            <a:r>
              <a:rPr lang="en-US" sz="1200" dirty="0" smtClean="0"/>
              <a:t>- </a:t>
            </a:r>
            <a:r>
              <a:rPr lang="en-US" sz="1200" dirty="0" smtClean="0">
                <a:solidFill>
                  <a:srgbClr val="FF0000"/>
                </a:solidFill>
              </a:rPr>
              <a:t>May occur during the prenatal, natal, or postnatal periods</a:t>
            </a:r>
          </a:p>
          <a:p>
            <a:endParaRPr lang="en-US" sz="1800" dirty="0" smtClean="0"/>
          </a:p>
          <a:p>
            <a:r>
              <a:rPr lang="en-US" dirty="0"/>
              <a:t>	</a:t>
            </a:r>
            <a:r>
              <a:rPr lang="en-US" sz="1400" dirty="0" smtClean="0">
                <a:solidFill>
                  <a:srgbClr val="192D56"/>
                </a:solidFill>
              </a:rPr>
              <a:t>* Genetic Factors</a:t>
            </a:r>
          </a:p>
          <a:p>
            <a:r>
              <a:rPr lang="en-US" sz="1200" dirty="0"/>
              <a:t>	</a:t>
            </a:r>
            <a:r>
              <a:rPr lang="en-US" sz="1200" dirty="0" smtClean="0"/>
              <a:t> 	- </a:t>
            </a:r>
            <a:r>
              <a:rPr lang="en-US" sz="1200" dirty="0" smtClean="0">
                <a:solidFill>
                  <a:srgbClr val="FF0000"/>
                </a:solidFill>
              </a:rPr>
              <a:t>Sometimes disabilities and other conditions are inherited</a:t>
            </a:r>
          </a:p>
          <a:p>
            <a:r>
              <a:rPr lang="en-US" sz="1200" dirty="0"/>
              <a:t>	</a:t>
            </a:r>
            <a:r>
              <a:rPr lang="en-US" sz="1200" dirty="0" smtClean="0"/>
              <a:t>	- </a:t>
            </a:r>
            <a:r>
              <a:rPr lang="en-US" sz="1200" dirty="0" smtClean="0">
                <a:solidFill>
                  <a:srgbClr val="FF0000"/>
                </a:solidFill>
              </a:rPr>
              <a:t>Down Syndrome, Hemophilia</a:t>
            </a:r>
          </a:p>
          <a:p>
            <a:endParaRPr lang="en-US" sz="1800" dirty="0" smtClean="0"/>
          </a:p>
          <a:p>
            <a:r>
              <a:rPr lang="en-US" sz="1400" dirty="0"/>
              <a:t>	</a:t>
            </a:r>
            <a:r>
              <a:rPr lang="en-US" sz="1400" dirty="0" smtClean="0">
                <a:solidFill>
                  <a:srgbClr val="192D56"/>
                </a:solidFill>
              </a:rPr>
              <a:t>* Environmental Factors</a:t>
            </a:r>
          </a:p>
          <a:p>
            <a:r>
              <a:rPr lang="en-US" sz="1800" dirty="0"/>
              <a:t>	</a:t>
            </a:r>
            <a:r>
              <a:rPr lang="en-US" sz="1200" dirty="0" smtClean="0"/>
              <a:t>	- </a:t>
            </a:r>
            <a:r>
              <a:rPr lang="en-US" sz="1200" dirty="0" smtClean="0">
                <a:solidFill>
                  <a:srgbClr val="FF0000"/>
                </a:solidFill>
              </a:rPr>
              <a:t>Toxins in the air</a:t>
            </a:r>
          </a:p>
          <a:p>
            <a:r>
              <a:rPr lang="en-US" sz="1200" dirty="0"/>
              <a:t>	</a:t>
            </a:r>
            <a:r>
              <a:rPr lang="en-US" sz="1200" dirty="0" smtClean="0"/>
              <a:t>	- </a:t>
            </a:r>
            <a:r>
              <a:rPr lang="en-US" sz="1200" dirty="0" smtClean="0">
                <a:solidFill>
                  <a:srgbClr val="FF0000"/>
                </a:solidFill>
              </a:rPr>
              <a:t>Water Pollution</a:t>
            </a:r>
          </a:p>
          <a:p>
            <a:r>
              <a:rPr lang="en-US" sz="1200" dirty="0" smtClean="0"/>
              <a:t>		- </a:t>
            </a:r>
            <a:r>
              <a:rPr lang="en-US" sz="1200" dirty="0" smtClean="0">
                <a:solidFill>
                  <a:srgbClr val="FF0000"/>
                </a:solidFill>
              </a:rPr>
              <a:t>Lead Poisoning</a:t>
            </a:r>
          </a:p>
          <a:p>
            <a:r>
              <a:rPr lang="en-US" sz="1200" dirty="0" smtClean="0"/>
              <a:t>		- </a:t>
            </a:r>
            <a:r>
              <a:rPr lang="en-US" sz="1200" dirty="0" smtClean="0">
                <a:solidFill>
                  <a:srgbClr val="FF0000"/>
                </a:solidFill>
              </a:rPr>
              <a:t>Poverty</a:t>
            </a:r>
            <a:endParaRPr lang="en-US" sz="1200" dirty="0">
              <a:solidFill>
                <a:srgbClr val="FF0000"/>
              </a:solidFill>
            </a:endParaRPr>
          </a:p>
        </p:txBody>
      </p:sp>
      <p:sp>
        <p:nvSpPr>
          <p:cNvPr id="3" name="Text Placeholder 2"/>
          <p:cNvSpPr>
            <a:spLocks noGrp="1"/>
          </p:cNvSpPr>
          <p:nvPr>
            <p:ph type="body" sz="quarter" idx="11"/>
          </p:nvPr>
        </p:nvSpPr>
        <p:spPr/>
        <p:txBody>
          <a:bodyPr/>
          <a:lstStyle/>
          <a:p>
            <a:r>
              <a:rPr lang="en-US" sz="2000" b="1" u="sng" dirty="0" smtClean="0">
                <a:solidFill>
                  <a:srgbClr val="192D56"/>
                </a:solidFill>
              </a:rPr>
              <a:t>FACTORS THAT MAY IMPEDE HUMAN DEVELOPMENT</a:t>
            </a:r>
            <a:endParaRPr lang="en-US" sz="2000" b="1" u="sng" dirty="0">
              <a:solidFill>
                <a:srgbClr val="192D5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7941" y="4840413"/>
            <a:ext cx="2308225" cy="1218555"/>
          </a:xfrm>
          <a:prstGeom prst="rect">
            <a:avLst/>
          </a:prstGeom>
        </p:spPr>
      </p:pic>
    </p:spTree>
    <p:extLst>
      <p:ext uri="{BB962C8B-B14F-4D97-AF65-F5344CB8AC3E}">
        <p14:creationId xmlns:p14="http://schemas.microsoft.com/office/powerpoint/2010/main" val="2697368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u="sng" dirty="0" smtClean="0">
                <a:solidFill>
                  <a:srgbClr val="D95D11"/>
                </a:solidFill>
              </a:rPr>
              <a:t>Medium Support</a:t>
            </a:r>
          </a:p>
          <a:p>
            <a:endParaRPr lang="en-US" dirty="0"/>
          </a:p>
          <a:p>
            <a:r>
              <a:rPr lang="en-US" dirty="0" smtClean="0"/>
              <a:t>This level of support is </a:t>
            </a:r>
            <a:r>
              <a:rPr lang="en-US" u="sng" dirty="0" smtClean="0">
                <a:solidFill>
                  <a:srgbClr val="D0610E"/>
                </a:solidFill>
              </a:rPr>
              <a:t>necessary on a regular basis</a:t>
            </a:r>
            <a:r>
              <a:rPr lang="en-US" dirty="0" smtClean="0"/>
              <a:t> in order for the student to be successful or learn in the environment.</a:t>
            </a:r>
            <a:endParaRPr lang="en-US"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571" y="4272896"/>
            <a:ext cx="2049485" cy="1975681"/>
          </a:xfrm>
          <a:prstGeom prst="rect">
            <a:avLst/>
          </a:prstGeom>
        </p:spPr>
      </p:pic>
    </p:spTree>
    <p:extLst>
      <p:ext uri="{BB962C8B-B14F-4D97-AF65-F5344CB8AC3E}">
        <p14:creationId xmlns:p14="http://schemas.microsoft.com/office/powerpoint/2010/main" val="4091251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D95D11"/>
                </a:solidFill>
              </a:rPr>
              <a:t>Medium Support Example:</a:t>
            </a:r>
          </a:p>
          <a:p>
            <a:r>
              <a:rPr lang="en-US" sz="2400" dirty="0" smtClean="0"/>
              <a:t>Olivia participates in a vocational training program in the community.  Each afternoon the paraprofessional accompanies her to the training site and provides verbal cues to get Olivia started on job tasks.  At times, the para goes to a nearby  table so that Olivia can work independently.  She will, however, provide prompts when Olivia appears to be struggling to complete the next step in the task sequence.</a:t>
            </a:r>
            <a:endParaRPr lang="en-US" sz="2400"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spTree>
    <p:extLst>
      <p:ext uri="{BB962C8B-B14F-4D97-AF65-F5344CB8AC3E}">
        <p14:creationId xmlns:p14="http://schemas.microsoft.com/office/powerpoint/2010/main" val="4186351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u="sng" dirty="0" smtClean="0">
                <a:solidFill>
                  <a:srgbClr val="FF0000"/>
                </a:solidFill>
              </a:rPr>
              <a:t>High Support</a:t>
            </a:r>
          </a:p>
          <a:p>
            <a:endParaRPr lang="en-US" dirty="0"/>
          </a:p>
          <a:p>
            <a:endParaRPr lang="en-US" dirty="0" smtClean="0"/>
          </a:p>
          <a:p>
            <a:r>
              <a:rPr lang="en-US" dirty="0" smtClean="0"/>
              <a:t>High levels of support are generally intrusive in nature.  The support is </a:t>
            </a:r>
            <a:r>
              <a:rPr lang="en-US" u="sng" dirty="0" smtClean="0">
                <a:solidFill>
                  <a:srgbClr val="FF0000"/>
                </a:solidFill>
              </a:rPr>
              <a:t>absolutely necessary for the student to learn and must be provided consistently</a:t>
            </a:r>
            <a:r>
              <a:rPr lang="en-US" dirty="0" smtClean="0"/>
              <a:t>.  The student could not function in the environment without the support.</a:t>
            </a:r>
            <a:endParaRPr lang="en-US"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332" y="1213503"/>
            <a:ext cx="2354642" cy="2115187"/>
          </a:xfrm>
          <a:prstGeom prst="rect">
            <a:avLst/>
          </a:prstGeom>
        </p:spPr>
      </p:pic>
    </p:spTree>
    <p:extLst>
      <p:ext uri="{BB962C8B-B14F-4D97-AF65-F5344CB8AC3E}">
        <p14:creationId xmlns:p14="http://schemas.microsoft.com/office/powerpoint/2010/main" val="1247106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rgbClr val="FF0000"/>
                </a:solidFill>
              </a:rPr>
              <a:t>High Support Example:</a:t>
            </a:r>
          </a:p>
          <a:p>
            <a:r>
              <a:rPr lang="en-US" sz="2400" dirty="0" smtClean="0"/>
              <a:t>Avery attends computer lab with hi peers.  Although he enjoys the class, he needs a high level of support.  The para sits next to Avery and provides both physical and verbal cues.  She uses hand-over-hand support to help him turn on the computer, use the mouse to select the desired program and to complete the task.  She provides many verbal cues to help Avery stay focused and on task.  Without the paraprofessional support, Avery would be unable to access this computer lab with his peers.</a:t>
            </a:r>
            <a:endParaRPr lang="en-US" sz="2400" dirty="0"/>
          </a:p>
        </p:txBody>
      </p:sp>
      <p:sp>
        <p:nvSpPr>
          <p:cNvPr id="3" name="Text Placeholder 2"/>
          <p:cNvSpPr>
            <a:spLocks noGrp="1"/>
          </p:cNvSpPr>
          <p:nvPr>
            <p:ph type="body" sz="quarter" idx="11"/>
          </p:nvPr>
        </p:nvSpPr>
        <p:spPr/>
        <p:txBody>
          <a:bodyPr/>
          <a:lstStyle/>
          <a:p>
            <a:r>
              <a:rPr lang="en-US" dirty="0" smtClean="0"/>
              <a:t>Levels of Support</a:t>
            </a:r>
            <a:endParaRPr lang="en-US" dirty="0"/>
          </a:p>
        </p:txBody>
      </p:sp>
    </p:spTree>
    <p:extLst>
      <p:ext uri="{BB962C8B-B14F-4D97-AF65-F5344CB8AC3E}">
        <p14:creationId xmlns:p14="http://schemas.microsoft.com/office/powerpoint/2010/main" val="2181638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Wingdings" panose="05000000000000000000" pitchFamily="2" charset="2"/>
              <a:buChar char="Ø"/>
            </a:pPr>
            <a:r>
              <a:rPr lang="en-US" dirty="0" smtClean="0"/>
              <a:t>Cues students need to respond to in the school environment.</a:t>
            </a:r>
          </a:p>
          <a:p>
            <a:pPr marL="457200" indent="-457200">
              <a:buFont typeface="Wingdings" panose="05000000000000000000" pitchFamily="2" charset="2"/>
              <a:buChar char="Ø"/>
            </a:pPr>
            <a:r>
              <a:rPr lang="en-US" dirty="0" smtClean="0"/>
              <a:t>Example: timer set in a classroom to cue the student when some activity is ending.</a:t>
            </a:r>
          </a:p>
          <a:p>
            <a:pPr marL="457200" indent="-457200">
              <a:buFont typeface="Wingdings" panose="05000000000000000000" pitchFamily="2" charset="2"/>
              <a:buChar char="Ø"/>
            </a:pPr>
            <a:r>
              <a:rPr lang="en-US" dirty="0" smtClean="0"/>
              <a:t>Goal of prompting is to add just enough information that the student can learn to do some skill independently.</a:t>
            </a:r>
          </a:p>
          <a:p>
            <a:pPr marL="457200" indent="-457200">
              <a:buFont typeface="Wingdings" panose="05000000000000000000" pitchFamily="2" charset="2"/>
              <a:buChar char="Ø"/>
            </a:pPr>
            <a:r>
              <a:rPr lang="en-US" dirty="0" smtClean="0"/>
              <a:t>Goal is also to prompt a student in a manner that the prompt can then be faded.</a:t>
            </a:r>
            <a:endParaRPr lang="en-US" dirty="0"/>
          </a:p>
        </p:txBody>
      </p:sp>
      <p:sp>
        <p:nvSpPr>
          <p:cNvPr id="3" name="Text Placeholder 2"/>
          <p:cNvSpPr>
            <a:spLocks noGrp="1"/>
          </p:cNvSpPr>
          <p:nvPr>
            <p:ph type="body" sz="quarter" idx="11"/>
          </p:nvPr>
        </p:nvSpPr>
        <p:spPr/>
        <p:txBody>
          <a:bodyPr/>
          <a:lstStyle/>
          <a:p>
            <a:r>
              <a:rPr lang="en-US" dirty="0" smtClean="0"/>
              <a:t>What is a Prompt?</a:t>
            </a:r>
            <a:endParaRPr lang="en-US" dirty="0"/>
          </a:p>
        </p:txBody>
      </p:sp>
    </p:spTree>
    <p:extLst>
      <p:ext uri="{BB962C8B-B14F-4D97-AF65-F5344CB8AC3E}">
        <p14:creationId xmlns:p14="http://schemas.microsoft.com/office/powerpoint/2010/main" val="1660177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2503918"/>
            <a:ext cx="8028385" cy="3460323"/>
          </a:xfrm>
        </p:spPr>
        <p:txBody>
          <a:bodyPr/>
          <a:lstStyle/>
          <a:p>
            <a:r>
              <a:rPr lang="en-US" sz="2400" u="sng" dirty="0" smtClean="0"/>
              <a:t>INDEPENDENT</a:t>
            </a:r>
            <a:r>
              <a:rPr lang="en-US" sz="2400" dirty="0" smtClean="0"/>
              <a:t>:  the student knows how to do this task without any help from you.  THIS IS OUR GOAL!!!</a:t>
            </a:r>
          </a:p>
          <a:p>
            <a:endParaRPr lang="en-US" sz="2400" dirty="0"/>
          </a:p>
          <a:p>
            <a:r>
              <a:rPr lang="en-US" sz="2400" u="sng" dirty="0" smtClean="0"/>
              <a:t>INDIRECT VERBAL</a:t>
            </a:r>
            <a:r>
              <a:rPr lang="en-US" sz="2400" dirty="0" smtClean="0"/>
              <a:t>:  An indirect verbal prompt tells the student that something is expected but not exactly what.  Example: “What next?”  “Now what?”  Start here when using the increasing hierarchy.</a:t>
            </a:r>
            <a:endParaRPr lang="en-US" sz="2400" dirty="0"/>
          </a:p>
        </p:txBody>
      </p:sp>
      <p:sp>
        <p:nvSpPr>
          <p:cNvPr id="3" name="Text Placeholder 2"/>
          <p:cNvSpPr>
            <a:spLocks noGrp="1"/>
          </p:cNvSpPr>
          <p:nvPr>
            <p:ph type="body" sz="quarter" idx="11"/>
          </p:nvPr>
        </p:nvSpPr>
        <p:spPr>
          <a:xfrm>
            <a:off x="628652" y="579441"/>
            <a:ext cx="7959329" cy="1360454"/>
          </a:xfrm>
        </p:spPr>
        <p:txBody>
          <a:bodyPr/>
          <a:lstStyle/>
          <a:p>
            <a:r>
              <a:rPr lang="en-US" dirty="0" smtClean="0"/>
              <a:t>Increasing Prompt Hierarchy</a:t>
            </a:r>
          </a:p>
          <a:p>
            <a:r>
              <a:rPr lang="en-US" dirty="0" smtClean="0"/>
              <a:t>(Least-to-Most” Prompting)</a:t>
            </a:r>
            <a:endParaRPr lang="en-US" dirty="0"/>
          </a:p>
        </p:txBody>
      </p:sp>
    </p:spTree>
    <p:extLst>
      <p:ext uri="{BB962C8B-B14F-4D97-AF65-F5344CB8AC3E}">
        <p14:creationId xmlns:p14="http://schemas.microsoft.com/office/powerpoint/2010/main" val="2255384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dirty="0" smtClean="0"/>
              <a:t>“What does ________ have in her hands?”</a:t>
            </a:r>
          </a:p>
          <a:p>
            <a:endParaRPr lang="en-US" dirty="0" smtClean="0"/>
          </a:p>
          <a:p>
            <a:pPr marL="457200" indent="-457200">
              <a:buFont typeface="Arial" panose="020B0604020202020204" pitchFamily="34" charset="0"/>
              <a:buChar char="•"/>
            </a:pPr>
            <a:r>
              <a:rPr lang="en-US" dirty="0" smtClean="0"/>
              <a:t>“When is your _________ due?”</a:t>
            </a:r>
          </a:p>
          <a:p>
            <a:endParaRPr lang="en-US" dirty="0" smtClean="0"/>
          </a:p>
          <a:p>
            <a:pPr marL="457200" indent="-457200">
              <a:buFont typeface="Arial" panose="020B0604020202020204" pitchFamily="34" charset="0"/>
              <a:buChar char="•"/>
            </a:pPr>
            <a:r>
              <a:rPr lang="en-US" dirty="0" smtClean="0"/>
              <a:t>“Where should your eyes be?”</a:t>
            </a:r>
          </a:p>
          <a:p>
            <a:endParaRPr lang="en-US" dirty="0" smtClean="0"/>
          </a:p>
          <a:p>
            <a:pPr marL="457200" indent="-457200">
              <a:buFont typeface="Arial" panose="020B0604020202020204" pitchFamily="34" charset="0"/>
              <a:buChar char="•"/>
            </a:pPr>
            <a:r>
              <a:rPr lang="en-US" dirty="0" smtClean="0"/>
              <a:t>“Why are we putting our books away?”</a:t>
            </a:r>
            <a:endParaRPr lang="en-US" dirty="0"/>
          </a:p>
        </p:txBody>
      </p:sp>
      <p:sp>
        <p:nvSpPr>
          <p:cNvPr id="3" name="Text Placeholder 2"/>
          <p:cNvSpPr>
            <a:spLocks noGrp="1"/>
          </p:cNvSpPr>
          <p:nvPr>
            <p:ph type="body" sz="quarter" idx="11"/>
          </p:nvPr>
        </p:nvSpPr>
        <p:spPr/>
        <p:txBody>
          <a:bodyPr/>
          <a:lstStyle/>
          <a:p>
            <a:r>
              <a:rPr lang="en-US" dirty="0" smtClean="0"/>
              <a:t>Suggestions for Indirect Questions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535" y="2649197"/>
            <a:ext cx="1966868" cy="2097992"/>
          </a:xfrm>
          <a:prstGeom prst="rect">
            <a:avLst/>
          </a:prstGeom>
        </p:spPr>
      </p:pic>
    </p:spTree>
    <p:extLst>
      <p:ext uri="{BB962C8B-B14F-4D97-AF65-F5344CB8AC3E}">
        <p14:creationId xmlns:p14="http://schemas.microsoft.com/office/powerpoint/2010/main" val="4106469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u="sng" dirty="0" smtClean="0"/>
              <a:t>DIRECT VERBAL</a:t>
            </a:r>
            <a:r>
              <a:rPr lang="en-US" sz="2000" dirty="0" smtClean="0"/>
              <a:t>:  This is a direct statement of what we expect the student to do or say.  Example: “Come here.”  “Put the glass on the counter.”  This level of prompt requires that the student be able to follow your direction.  If the indirect verbal assist didn’t work, move to this level.</a:t>
            </a:r>
          </a:p>
          <a:p>
            <a:endParaRPr lang="en-US" sz="2000" dirty="0"/>
          </a:p>
          <a:p>
            <a:r>
              <a:rPr lang="en-US" sz="2000" u="sng" dirty="0" smtClean="0"/>
              <a:t>GESTURE</a:t>
            </a:r>
            <a:r>
              <a:rPr lang="en-US" sz="2000" dirty="0" smtClean="0"/>
              <a:t>:  Pointing, facial expression, mouthing words silently or otherwise indicating with a motion what you want the student to do.</a:t>
            </a:r>
          </a:p>
          <a:p>
            <a:endParaRPr lang="en-US" sz="2000" dirty="0"/>
          </a:p>
          <a:p>
            <a:r>
              <a:rPr lang="en-US" sz="2000" u="sng" dirty="0" smtClean="0"/>
              <a:t>MODELING</a:t>
            </a:r>
            <a:r>
              <a:rPr lang="en-US" sz="2000" dirty="0" smtClean="0"/>
              <a:t>:  Modeling is simply showing the student what you want him or her to do.  You do not physically </a:t>
            </a:r>
            <a:r>
              <a:rPr lang="en-US" sz="2000" dirty="0" smtClean="0">
                <a:solidFill>
                  <a:srgbClr val="C00000"/>
                </a:solidFill>
              </a:rPr>
              <a:t>tough</a:t>
            </a:r>
            <a:r>
              <a:rPr lang="en-US" sz="2000" dirty="0" smtClean="0"/>
              <a:t> the student.  In order for modeling to work, the student must know how to imitate another person’s actions.</a:t>
            </a:r>
            <a:endParaRPr lang="en-US" sz="2000" dirty="0"/>
          </a:p>
        </p:txBody>
      </p:sp>
      <p:sp>
        <p:nvSpPr>
          <p:cNvPr id="3" name="Text Placeholder 2"/>
          <p:cNvSpPr>
            <a:spLocks noGrp="1"/>
          </p:cNvSpPr>
          <p:nvPr>
            <p:ph type="body" sz="quarter" idx="11"/>
          </p:nvPr>
        </p:nvSpPr>
        <p:spPr/>
        <p:txBody>
          <a:bodyPr/>
          <a:lstStyle/>
          <a:p>
            <a:r>
              <a:rPr lang="en-US" sz="3600" dirty="0" smtClean="0"/>
              <a:t>Increasing Prompt Hierarchy Cont.</a:t>
            </a:r>
            <a:endParaRPr lang="en-US" sz="3600" dirty="0"/>
          </a:p>
        </p:txBody>
      </p:sp>
    </p:spTree>
    <p:extLst>
      <p:ext uri="{BB962C8B-B14F-4D97-AF65-F5344CB8AC3E}">
        <p14:creationId xmlns:p14="http://schemas.microsoft.com/office/powerpoint/2010/main" val="739238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u="sng" dirty="0" smtClean="0"/>
              <a:t>PARTIAL PHYSICAL ASSIST</a:t>
            </a:r>
            <a:r>
              <a:rPr lang="en-US" sz="2400" dirty="0" smtClean="0"/>
              <a:t>:  Less intense or intrusive than a full physical assist.  If full physical assist is hand-over-hand, the partial physical assist can be visualized as providing minimal supportive guidance—touching the wrist to stabilize handwriting.</a:t>
            </a:r>
          </a:p>
          <a:p>
            <a:r>
              <a:rPr lang="en-US" sz="2400" u="sng" dirty="0" smtClean="0"/>
              <a:t>FULL PHYSICAL ASSIST</a:t>
            </a:r>
            <a:r>
              <a:rPr lang="en-US" sz="2400" dirty="0" smtClean="0"/>
              <a:t>:  Hand-over-hand assistance to complete the targeted response.  This is usually used when the target response is motor in nature.  For example, a full physical assist might entail putting your hand on the student’s hand and moving the student’s hand through the action of writing his or her name.</a:t>
            </a:r>
            <a:endParaRPr lang="en-US" sz="2400" dirty="0"/>
          </a:p>
        </p:txBody>
      </p:sp>
      <p:sp>
        <p:nvSpPr>
          <p:cNvPr id="3" name="Text Placeholder 2"/>
          <p:cNvSpPr>
            <a:spLocks noGrp="1"/>
          </p:cNvSpPr>
          <p:nvPr>
            <p:ph type="body" sz="quarter" idx="11"/>
          </p:nvPr>
        </p:nvSpPr>
        <p:spPr/>
        <p:txBody>
          <a:bodyPr/>
          <a:lstStyle/>
          <a:p>
            <a:r>
              <a:rPr lang="en-US" sz="3600" dirty="0" smtClean="0"/>
              <a:t>Increasing Prompt Hierarchy Cont.</a:t>
            </a:r>
            <a:endParaRPr lang="en-US" sz="3600" dirty="0"/>
          </a:p>
        </p:txBody>
      </p:sp>
    </p:spTree>
    <p:extLst>
      <p:ext uri="{BB962C8B-B14F-4D97-AF65-F5344CB8AC3E}">
        <p14:creationId xmlns:p14="http://schemas.microsoft.com/office/powerpoint/2010/main" val="1451556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709302"/>
            <a:ext cx="8028385" cy="5254940"/>
          </a:xfrm>
        </p:spPr>
        <p:txBody>
          <a:bodyPr/>
          <a:lstStyle/>
          <a:p>
            <a:endParaRPr lang="en-US" dirty="0" smtClean="0"/>
          </a:p>
          <a:p>
            <a:endParaRPr lang="en-US" dirty="0"/>
          </a:p>
          <a:p>
            <a:endParaRPr lang="en-US" dirty="0" smtClean="0"/>
          </a:p>
          <a:p>
            <a:endParaRPr lang="en-US" dirty="0"/>
          </a:p>
          <a:p>
            <a:r>
              <a:rPr lang="en-US" dirty="0" smtClean="0"/>
              <a:t>“A major factor is the ‘mindset’ of the paraprofessional.  It would be much easier to assist a student than it is to promote independence.  The para must focus on the student’s independence consistently; the bigger picture must be considered at all times.”</a:t>
            </a:r>
          </a:p>
          <a:p>
            <a:r>
              <a:rPr lang="en-US" dirty="0"/>
              <a:t>	</a:t>
            </a:r>
            <a:r>
              <a:rPr lang="en-US" dirty="0" smtClean="0"/>
              <a:t>				</a:t>
            </a:r>
            <a:r>
              <a:rPr lang="en-US" sz="1400" dirty="0" smtClean="0"/>
              <a:t>-Anita Haines</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50" y="998405"/>
            <a:ext cx="3196127" cy="1556788"/>
          </a:xfrm>
          <a:prstGeom prst="rect">
            <a:avLst/>
          </a:prstGeom>
        </p:spPr>
      </p:pic>
    </p:spTree>
    <p:extLst>
      <p:ext uri="{BB962C8B-B14F-4D97-AF65-F5344CB8AC3E}">
        <p14:creationId xmlns:p14="http://schemas.microsoft.com/office/powerpoint/2010/main" val="362999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1825628"/>
            <a:ext cx="8028385" cy="4558080"/>
          </a:xfrm>
        </p:spPr>
        <p:txBody>
          <a:bodyPr/>
          <a:lstStyle/>
          <a:p>
            <a:pPr marL="285750" indent="-285750">
              <a:buFont typeface="Arial" panose="020B0604020202020204" pitchFamily="34" charset="0"/>
              <a:buChar char="•"/>
            </a:pPr>
            <a:r>
              <a:rPr lang="en-US" sz="1600" dirty="0" smtClean="0">
                <a:solidFill>
                  <a:srgbClr val="192D56"/>
                </a:solidFill>
              </a:rPr>
              <a:t>Prenatal</a:t>
            </a:r>
            <a:r>
              <a:rPr lang="en-US" sz="1600" dirty="0" smtClean="0">
                <a:solidFill>
                  <a:schemeClr val="tx1"/>
                </a:solidFill>
              </a:rPr>
              <a:t> </a:t>
            </a:r>
            <a:r>
              <a:rPr lang="en-US" sz="1600" dirty="0" smtClean="0">
                <a:solidFill>
                  <a:srgbClr val="FF0000"/>
                </a:solidFill>
              </a:rPr>
              <a:t>(Before birth)</a:t>
            </a:r>
          </a:p>
          <a:p>
            <a:r>
              <a:rPr lang="en-US" sz="1400" dirty="0"/>
              <a:t>	</a:t>
            </a:r>
            <a:r>
              <a:rPr lang="en-US" sz="1400" dirty="0" smtClean="0">
                <a:solidFill>
                  <a:schemeClr val="tx1"/>
                </a:solidFill>
              </a:rPr>
              <a:t>*</a:t>
            </a:r>
            <a:r>
              <a:rPr lang="en-US" sz="1400" dirty="0" smtClean="0">
                <a:solidFill>
                  <a:srgbClr val="FF0000"/>
                </a:solidFill>
              </a:rPr>
              <a:t> Poor nutrition</a:t>
            </a:r>
          </a:p>
          <a:p>
            <a:r>
              <a:rPr lang="en-US" sz="1400" dirty="0"/>
              <a:t>	</a:t>
            </a:r>
            <a:r>
              <a:rPr lang="en-US" sz="1400" dirty="0" smtClean="0">
                <a:solidFill>
                  <a:schemeClr val="tx1"/>
                </a:solidFill>
              </a:rPr>
              <a:t>*</a:t>
            </a:r>
            <a:r>
              <a:rPr lang="en-US" sz="1400" dirty="0" smtClean="0">
                <a:solidFill>
                  <a:srgbClr val="FF0000"/>
                </a:solidFill>
              </a:rPr>
              <a:t> Hepatitis or measles</a:t>
            </a:r>
          </a:p>
          <a:p>
            <a:r>
              <a:rPr lang="en-US" sz="1400" dirty="0"/>
              <a:t>	</a:t>
            </a:r>
            <a:r>
              <a:rPr lang="en-US" sz="1400" dirty="0" smtClean="0">
                <a:solidFill>
                  <a:schemeClr val="tx1"/>
                </a:solidFill>
              </a:rPr>
              <a:t>*</a:t>
            </a:r>
            <a:r>
              <a:rPr lang="en-US" sz="1400" dirty="0" smtClean="0">
                <a:solidFill>
                  <a:srgbClr val="FF0000"/>
                </a:solidFill>
              </a:rPr>
              <a:t> Drug use, alcohol or smoking</a:t>
            </a:r>
            <a:r>
              <a:rPr lang="en-US" sz="1800" dirty="0" smtClean="0"/>
              <a:t>		</a:t>
            </a:r>
            <a:r>
              <a:rPr lang="en-US" sz="1600" dirty="0" smtClean="0">
                <a:solidFill>
                  <a:srgbClr val="192D56"/>
                </a:solidFill>
              </a:rPr>
              <a:t>* Natal </a:t>
            </a:r>
            <a:r>
              <a:rPr lang="en-US" sz="1600" dirty="0" smtClean="0">
                <a:solidFill>
                  <a:srgbClr val="FF0000"/>
                </a:solidFill>
              </a:rPr>
              <a:t>(At the time of birth)</a:t>
            </a:r>
          </a:p>
          <a:p>
            <a:r>
              <a:rPr lang="en-US" sz="1400" dirty="0"/>
              <a:t>	</a:t>
            </a:r>
            <a:r>
              <a:rPr lang="en-US" sz="1400" dirty="0" smtClean="0">
                <a:solidFill>
                  <a:schemeClr val="tx1"/>
                </a:solidFill>
              </a:rPr>
              <a:t>*</a:t>
            </a:r>
            <a:r>
              <a:rPr lang="en-US" sz="1400" dirty="0" smtClean="0">
                <a:solidFill>
                  <a:srgbClr val="FF0000"/>
                </a:solidFill>
              </a:rPr>
              <a:t> Medicine taken during pregnancy	</a:t>
            </a:r>
            <a:r>
              <a:rPr lang="en-US" sz="1400" dirty="0" smtClean="0"/>
              <a:t>	   * </a:t>
            </a:r>
            <a:r>
              <a:rPr lang="en-US" sz="1400" dirty="0" smtClean="0">
                <a:solidFill>
                  <a:srgbClr val="FF0000"/>
                </a:solidFill>
              </a:rPr>
              <a:t>Premature</a:t>
            </a:r>
          </a:p>
          <a:p>
            <a:r>
              <a:rPr lang="en-US" sz="1400" dirty="0"/>
              <a:t>	</a:t>
            </a:r>
            <a:r>
              <a:rPr lang="en-US" sz="1400" dirty="0" smtClean="0">
                <a:solidFill>
                  <a:schemeClr val="tx1"/>
                </a:solidFill>
              </a:rPr>
              <a:t>* </a:t>
            </a:r>
            <a:r>
              <a:rPr lang="en-US" sz="1400" dirty="0" smtClean="0">
                <a:solidFill>
                  <a:srgbClr val="FF0000"/>
                </a:solidFill>
              </a:rPr>
              <a:t>Food additives</a:t>
            </a:r>
            <a:r>
              <a:rPr lang="en-US" sz="1400" dirty="0" smtClean="0"/>
              <a:t>			   * </a:t>
            </a:r>
            <a:r>
              <a:rPr lang="en-US" sz="1400" dirty="0" smtClean="0">
                <a:solidFill>
                  <a:srgbClr val="FF0000"/>
                </a:solidFill>
              </a:rPr>
              <a:t>Loss of oxygen</a:t>
            </a:r>
          </a:p>
          <a:p>
            <a:r>
              <a:rPr lang="en-US" sz="1400" dirty="0"/>
              <a:t>	</a:t>
            </a:r>
            <a:r>
              <a:rPr lang="en-US" sz="1400" dirty="0" smtClean="0"/>
              <a:t>				   * </a:t>
            </a:r>
            <a:r>
              <a:rPr lang="en-US" sz="1400" dirty="0" smtClean="0">
                <a:solidFill>
                  <a:srgbClr val="FF0000"/>
                </a:solidFill>
              </a:rPr>
              <a:t>Long Labor</a:t>
            </a:r>
          </a:p>
          <a:p>
            <a:r>
              <a:rPr lang="en-US" sz="1400" dirty="0"/>
              <a:t>	</a:t>
            </a:r>
            <a:r>
              <a:rPr lang="en-US" sz="1400" dirty="0" smtClean="0"/>
              <a:t>				   * </a:t>
            </a:r>
            <a:r>
              <a:rPr lang="en-US" sz="1400" dirty="0" smtClean="0">
                <a:solidFill>
                  <a:srgbClr val="FF0000"/>
                </a:solidFill>
              </a:rPr>
              <a:t>Excessive hemorrhaging</a:t>
            </a:r>
          </a:p>
          <a:p>
            <a:pPr marL="285750" indent="-285750">
              <a:buFont typeface="Arial" panose="020B0604020202020204" pitchFamily="34" charset="0"/>
              <a:buChar char="•"/>
            </a:pPr>
            <a:r>
              <a:rPr lang="en-US" sz="1600" dirty="0" smtClean="0">
                <a:solidFill>
                  <a:srgbClr val="192D56"/>
                </a:solidFill>
              </a:rPr>
              <a:t>Postnatal </a:t>
            </a:r>
            <a:r>
              <a:rPr lang="en-US" sz="1600" dirty="0" smtClean="0">
                <a:solidFill>
                  <a:srgbClr val="FF0000"/>
                </a:solidFill>
              </a:rPr>
              <a:t>(After birth)</a:t>
            </a:r>
            <a:r>
              <a:rPr lang="en-US" sz="1400" dirty="0" smtClean="0"/>
              <a:t>			   * </a:t>
            </a:r>
            <a:r>
              <a:rPr lang="en-US" sz="1400" dirty="0" smtClean="0">
                <a:solidFill>
                  <a:srgbClr val="FF0000"/>
                </a:solidFill>
              </a:rPr>
              <a:t>Early separation of the placenta</a:t>
            </a:r>
          </a:p>
          <a:p>
            <a:pPr lvl="1" indent="0">
              <a:buNone/>
            </a:pPr>
            <a:r>
              <a:rPr lang="en-US" sz="1400" dirty="0" smtClean="0"/>
              <a:t>	* </a:t>
            </a:r>
            <a:r>
              <a:rPr lang="en-US" sz="1400" dirty="0" smtClean="0">
                <a:solidFill>
                  <a:srgbClr val="FF0000"/>
                </a:solidFill>
              </a:rPr>
              <a:t>Injury to central nervous system</a:t>
            </a:r>
            <a:r>
              <a:rPr lang="en-US" sz="1400" dirty="0" smtClean="0"/>
              <a:t>		   * </a:t>
            </a:r>
            <a:r>
              <a:rPr lang="en-US" sz="1400" dirty="0" smtClean="0">
                <a:solidFill>
                  <a:srgbClr val="FF0000"/>
                </a:solidFill>
              </a:rPr>
              <a:t>Direct Injury to the head</a:t>
            </a:r>
          </a:p>
          <a:p>
            <a:pPr lvl="1" indent="0">
              <a:buNone/>
            </a:pPr>
            <a:r>
              <a:rPr lang="en-US" sz="1400" dirty="0"/>
              <a:t>	</a:t>
            </a:r>
            <a:r>
              <a:rPr lang="en-US" sz="1400" dirty="0" smtClean="0"/>
              <a:t>* </a:t>
            </a:r>
            <a:r>
              <a:rPr lang="en-US" sz="1400" dirty="0" smtClean="0">
                <a:solidFill>
                  <a:srgbClr val="FF0000"/>
                </a:solidFill>
              </a:rPr>
              <a:t>Severe blows to head (accident or abuse)</a:t>
            </a:r>
          </a:p>
          <a:p>
            <a:pPr lvl="1" indent="0">
              <a:buNone/>
            </a:pPr>
            <a:r>
              <a:rPr lang="en-US" sz="1400" dirty="0"/>
              <a:t> </a:t>
            </a:r>
            <a:r>
              <a:rPr lang="en-US" sz="1400" dirty="0" smtClean="0"/>
              <a:t> 	* </a:t>
            </a:r>
            <a:r>
              <a:rPr lang="en-US" sz="1400" dirty="0" smtClean="0">
                <a:solidFill>
                  <a:srgbClr val="FF0000"/>
                </a:solidFill>
              </a:rPr>
              <a:t>Inability to breathe</a:t>
            </a:r>
          </a:p>
          <a:p>
            <a:pPr lvl="1" indent="0">
              <a:buNone/>
            </a:pPr>
            <a:r>
              <a:rPr lang="en-US" sz="1400" dirty="0"/>
              <a:t>	</a:t>
            </a:r>
            <a:r>
              <a:rPr lang="en-US" sz="1400" dirty="0" smtClean="0"/>
              <a:t>* </a:t>
            </a:r>
            <a:r>
              <a:rPr lang="en-US" sz="1400" dirty="0" smtClean="0">
                <a:solidFill>
                  <a:srgbClr val="FF0000"/>
                </a:solidFill>
              </a:rPr>
              <a:t>Poisoning</a:t>
            </a:r>
          </a:p>
          <a:p>
            <a:pPr lvl="1" indent="0">
              <a:buNone/>
            </a:pPr>
            <a:r>
              <a:rPr lang="en-US" sz="1400" dirty="0"/>
              <a:t>	</a:t>
            </a:r>
            <a:r>
              <a:rPr lang="en-US" sz="1400" dirty="0" smtClean="0"/>
              <a:t>* </a:t>
            </a:r>
            <a:r>
              <a:rPr lang="en-US" sz="1400" dirty="0" smtClean="0">
                <a:solidFill>
                  <a:srgbClr val="FF0000"/>
                </a:solidFill>
              </a:rPr>
              <a:t>Tumors</a:t>
            </a:r>
          </a:p>
          <a:p>
            <a:pPr lvl="1" indent="0">
              <a:buNone/>
            </a:pPr>
            <a:r>
              <a:rPr lang="en-US" sz="1400" dirty="0"/>
              <a:t>	</a:t>
            </a:r>
            <a:r>
              <a:rPr lang="en-US" sz="1400" dirty="0" smtClean="0"/>
              <a:t>* </a:t>
            </a:r>
            <a:r>
              <a:rPr lang="en-US" sz="1400" dirty="0" smtClean="0">
                <a:solidFill>
                  <a:srgbClr val="FF0000"/>
                </a:solidFill>
              </a:rPr>
              <a:t>Infectious diseases such as Meningitis or Encephalitis</a:t>
            </a:r>
            <a:endParaRPr lang="en-US" sz="1400" dirty="0">
              <a:solidFill>
                <a:srgbClr val="FF0000"/>
              </a:solidFill>
            </a:endParaRPr>
          </a:p>
        </p:txBody>
      </p:sp>
      <p:sp>
        <p:nvSpPr>
          <p:cNvPr id="3" name="Text Placeholder 2"/>
          <p:cNvSpPr>
            <a:spLocks noGrp="1"/>
          </p:cNvSpPr>
          <p:nvPr>
            <p:ph type="body" sz="quarter" idx="11"/>
          </p:nvPr>
        </p:nvSpPr>
        <p:spPr>
          <a:xfrm>
            <a:off x="628651" y="596532"/>
            <a:ext cx="7959329" cy="1131887"/>
          </a:xfrm>
        </p:spPr>
        <p:txBody>
          <a:bodyPr/>
          <a:lstStyle/>
          <a:p>
            <a:r>
              <a:rPr lang="en-US" sz="1800" b="1" u="sng" dirty="0" smtClean="0">
                <a:solidFill>
                  <a:srgbClr val="192D56"/>
                </a:solidFill>
              </a:rPr>
              <a:t>FACTORS THAT MAY IMPEDE HUMAN DEVELOPMENT (continued)</a:t>
            </a:r>
            <a:endParaRPr lang="en-US" sz="1800" b="1" u="sng" dirty="0">
              <a:solidFill>
                <a:srgbClr val="192D5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200" y="1307732"/>
            <a:ext cx="1270000" cy="1270000"/>
          </a:xfrm>
          <a:prstGeom prst="rect">
            <a:avLst/>
          </a:prstGeom>
        </p:spPr>
      </p:pic>
    </p:spTree>
    <p:extLst>
      <p:ext uri="{BB962C8B-B14F-4D97-AF65-F5344CB8AC3E}">
        <p14:creationId xmlns:p14="http://schemas.microsoft.com/office/powerpoint/2010/main" val="26373941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897308"/>
            <a:ext cx="8028385" cy="5066933"/>
          </a:xfrm>
        </p:spPr>
        <p:txBody>
          <a:bodyPr/>
          <a:lstStyle/>
          <a:p>
            <a:pPr marL="514350" indent="-514350">
              <a:buAutoNum type="arabicPeriod" startAt="7"/>
            </a:pPr>
            <a:r>
              <a:rPr lang="en-US" sz="4000" dirty="0" smtClean="0"/>
              <a:t>Be proactive both in seeking out information to help your students, and in preparing and implementing the support that they need to be successful.</a:t>
            </a:r>
          </a:p>
          <a:p>
            <a:endParaRPr lang="en-US" dirty="0"/>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940" y="3835218"/>
            <a:ext cx="2999392" cy="2317030"/>
          </a:xfrm>
          <a:prstGeom prst="rect">
            <a:avLst/>
          </a:prstGeom>
        </p:spPr>
      </p:pic>
    </p:spTree>
    <p:extLst>
      <p:ext uri="{BB962C8B-B14F-4D97-AF65-F5344CB8AC3E}">
        <p14:creationId xmlns:p14="http://schemas.microsoft.com/office/powerpoint/2010/main" val="2913187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 device or service which helps a student gain independence in his or her school </a:t>
            </a:r>
            <a:r>
              <a:rPr lang="en-US" dirty="0"/>
              <a:t>e</a:t>
            </a:r>
            <a:r>
              <a:rPr lang="en-US" dirty="0" smtClean="0"/>
              <a:t>nvironment.</a:t>
            </a:r>
          </a:p>
          <a:p>
            <a:endParaRPr lang="en-US" dirty="0"/>
          </a:p>
          <a:p>
            <a:r>
              <a:rPr lang="en-US" dirty="0" smtClean="0"/>
              <a:t>			</a:t>
            </a:r>
          </a:p>
          <a:p>
            <a:r>
              <a:rPr lang="en-US" dirty="0"/>
              <a:t>	</a:t>
            </a:r>
            <a:r>
              <a:rPr lang="en-US" dirty="0" smtClean="0"/>
              <a:t>		</a:t>
            </a:r>
            <a:r>
              <a:rPr lang="en-US" sz="2400" dirty="0" smtClean="0"/>
              <a:t>For people without disabilities, 				technology makes things easier.  </a:t>
            </a:r>
            <a:r>
              <a:rPr lang="en-US" sz="2400" dirty="0"/>
              <a:t>	</a:t>
            </a:r>
            <a:r>
              <a:rPr lang="en-US" sz="2400" dirty="0" smtClean="0"/>
              <a:t>			For people with disabilities, 				technology makes things possible.</a:t>
            </a:r>
            <a:r>
              <a:rPr lang="en-US" dirty="0" smtClean="0"/>
              <a:t>					</a:t>
            </a:r>
            <a:r>
              <a:rPr lang="en-US" sz="1400" dirty="0" smtClean="0"/>
              <a:t>-IBM training manual 1991</a:t>
            </a:r>
            <a:endParaRPr lang="en-US" sz="1400" dirty="0"/>
          </a:p>
        </p:txBody>
      </p:sp>
      <p:sp>
        <p:nvSpPr>
          <p:cNvPr id="3" name="Text Placeholder 2"/>
          <p:cNvSpPr>
            <a:spLocks noGrp="1"/>
          </p:cNvSpPr>
          <p:nvPr>
            <p:ph type="body" sz="quarter" idx="11"/>
          </p:nvPr>
        </p:nvSpPr>
        <p:spPr/>
        <p:txBody>
          <a:bodyPr/>
          <a:lstStyle/>
          <a:p>
            <a:r>
              <a:rPr lang="en-US" dirty="0" smtClean="0"/>
              <a:t>Assistive Technology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254" y="3104300"/>
            <a:ext cx="1301186" cy="1222142"/>
          </a:xfrm>
          <a:prstGeom prst="rect">
            <a:avLst/>
          </a:prstGeom>
        </p:spPr>
      </p:pic>
    </p:spTree>
    <p:extLst>
      <p:ext uri="{BB962C8B-B14F-4D97-AF65-F5344CB8AC3E}">
        <p14:creationId xmlns:p14="http://schemas.microsoft.com/office/powerpoint/2010/main" val="2893106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123" y="1492342"/>
            <a:ext cx="8028385" cy="4387165"/>
          </a:xfrm>
        </p:spPr>
        <p:txBody>
          <a:bodyPr/>
          <a:lstStyle/>
          <a:p>
            <a:pPr marL="457200" indent="-457200">
              <a:buFont typeface="Wingdings" panose="05000000000000000000" pitchFamily="2" charset="2"/>
              <a:buChar char="Ø"/>
            </a:pPr>
            <a:r>
              <a:rPr lang="en-US" sz="1800" dirty="0" smtClean="0"/>
              <a:t>Activities of Daily Living (ADLs)- adapted utensils, adapted devices for hygiene, dressing aids</a:t>
            </a:r>
          </a:p>
          <a:p>
            <a:pPr marL="457200" indent="-457200">
              <a:buFont typeface="Wingdings" panose="05000000000000000000" pitchFamily="2" charset="2"/>
              <a:buChar char="Ø"/>
            </a:pPr>
            <a:r>
              <a:rPr lang="en-US" sz="1800" dirty="0" smtClean="0"/>
              <a:t>Communication- symbol systems, communication boards, simple voice output devices, voice output with dynamic display, speech synthesizers</a:t>
            </a:r>
          </a:p>
          <a:p>
            <a:pPr marL="457200" indent="-457200">
              <a:buFont typeface="Wingdings" panose="05000000000000000000" pitchFamily="2" charset="2"/>
              <a:buChar char="Ø"/>
            </a:pPr>
            <a:r>
              <a:rPr lang="en-US" sz="1800" dirty="0" smtClean="0"/>
              <a:t>Computer access- key guards, alternate keyboards, adapted mouse, trackball, touch window, switch with scanning, voice recognition software</a:t>
            </a:r>
          </a:p>
          <a:p>
            <a:pPr marL="457200" indent="-457200">
              <a:buFont typeface="Wingdings" panose="05000000000000000000" pitchFamily="2" charset="2"/>
              <a:buChar char="Ø"/>
            </a:pPr>
            <a:r>
              <a:rPr lang="en-US" sz="1800" dirty="0" smtClean="0"/>
              <a:t>Environmental control- remote controls, switches that can activate electronic devices such as a blender, fan, radio or lamp</a:t>
            </a:r>
          </a:p>
          <a:p>
            <a:pPr marL="457200" indent="-457200">
              <a:buFont typeface="Wingdings" panose="05000000000000000000" pitchFamily="2" charset="2"/>
              <a:buChar char="Ø"/>
            </a:pPr>
            <a:r>
              <a:rPr lang="en-US" sz="1800" dirty="0" smtClean="0"/>
              <a:t>Hearing- hearing aids, closed captioning, flash alert on computer, FM system</a:t>
            </a:r>
          </a:p>
          <a:p>
            <a:pPr marL="457200" indent="-457200">
              <a:buFont typeface="Wingdings" panose="05000000000000000000" pitchFamily="2" charset="2"/>
              <a:buChar char="Ø"/>
            </a:pPr>
            <a:r>
              <a:rPr lang="en-US" sz="1800" dirty="0" smtClean="0"/>
              <a:t>Learning/Studying- picture schedule, electronic organizers, digital recorders, software for concept development, handheld computers</a:t>
            </a:r>
          </a:p>
          <a:p>
            <a:pPr marL="457200" indent="-457200">
              <a:buFont typeface="Wingdings" panose="05000000000000000000" pitchFamily="2" charset="2"/>
              <a:buChar char="Ø"/>
            </a:pPr>
            <a:r>
              <a:rPr lang="en-US" sz="1800" dirty="0" smtClean="0"/>
              <a:t>Math- money, calculator, talking watches/clocks, talking calculator, scanning calculator, math software</a:t>
            </a:r>
          </a:p>
        </p:txBody>
      </p:sp>
      <p:sp>
        <p:nvSpPr>
          <p:cNvPr id="3" name="Text Placeholder 2"/>
          <p:cNvSpPr>
            <a:spLocks noGrp="1"/>
          </p:cNvSpPr>
          <p:nvPr>
            <p:ph type="body" sz="quarter" idx="11"/>
          </p:nvPr>
        </p:nvSpPr>
        <p:spPr/>
        <p:txBody>
          <a:bodyPr/>
          <a:lstStyle/>
          <a:p>
            <a:r>
              <a:rPr lang="en-US" sz="3600" dirty="0" smtClean="0"/>
              <a:t>Assistive Technology (AT) Examples</a:t>
            </a:r>
            <a:endParaRPr lang="en-US" sz="3600" dirty="0"/>
          </a:p>
        </p:txBody>
      </p:sp>
    </p:spTree>
    <p:extLst>
      <p:ext uri="{BB962C8B-B14F-4D97-AF65-F5344CB8AC3E}">
        <p14:creationId xmlns:p14="http://schemas.microsoft.com/office/powerpoint/2010/main" val="1627297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535071"/>
            <a:ext cx="8028385" cy="4318798"/>
          </a:xfrm>
        </p:spPr>
        <p:txBody>
          <a:bodyPr/>
          <a:lstStyle/>
          <a:p>
            <a:pPr marL="457200" indent="-457200">
              <a:buFont typeface="Wingdings" panose="05000000000000000000" pitchFamily="2" charset="2"/>
              <a:buChar char="Ø"/>
            </a:pPr>
            <a:r>
              <a:rPr lang="en-US" sz="1800" dirty="0" smtClean="0"/>
              <a:t>Mobility- walkers, wheelchairs (manual and powered), bikes, mobile standers</a:t>
            </a:r>
          </a:p>
          <a:p>
            <a:pPr marL="457200" indent="-457200">
              <a:buFont typeface="Wingdings" panose="05000000000000000000" pitchFamily="2" charset="2"/>
              <a:buChar char="Ø"/>
            </a:pPr>
            <a:r>
              <a:rPr lang="en-US" sz="1800" dirty="0" smtClean="0"/>
              <a:t>Motor aspects of writing- pencil grips, adapted papers, slant board, portable word processor, computer with word processor</a:t>
            </a:r>
          </a:p>
          <a:p>
            <a:pPr marL="457200" indent="-457200">
              <a:buFont typeface="Wingdings" panose="05000000000000000000" pitchFamily="2" charset="2"/>
              <a:buChar char="Ø"/>
            </a:pPr>
            <a:r>
              <a:rPr lang="en-US" sz="1800" dirty="0" smtClean="0"/>
              <a:t>Positioning/Seating- non-slip surfaces, floor sitters, straps, trays, custom fit wheelchair</a:t>
            </a:r>
          </a:p>
          <a:p>
            <a:pPr marL="457200" indent="-457200">
              <a:buFont typeface="Wingdings" panose="05000000000000000000" pitchFamily="2" charset="2"/>
              <a:buChar char="Ø"/>
            </a:pPr>
            <a:r>
              <a:rPr lang="en-US" sz="1800" dirty="0" smtClean="0"/>
              <a:t>Reading- changes in text size or background color, symbols with text, scan and read programs, electronic books</a:t>
            </a:r>
          </a:p>
          <a:p>
            <a:pPr marL="457200" indent="-457200">
              <a:buFont typeface="Wingdings" panose="05000000000000000000" pitchFamily="2" charset="2"/>
              <a:buChar char="Ø"/>
            </a:pPr>
            <a:r>
              <a:rPr lang="en-US" sz="1800" dirty="0" smtClean="0"/>
              <a:t>Recreation- adapted toys, adapted sporting equipment, </a:t>
            </a:r>
            <a:r>
              <a:rPr lang="en-US" sz="1800" dirty="0" err="1" smtClean="0">
                <a:solidFill>
                  <a:srgbClr val="C00000"/>
                </a:solidFill>
              </a:rPr>
              <a:t>arem</a:t>
            </a:r>
            <a:r>
              <a:rPr lang="en-US" sz="1800" dirty="0" smtClean="0"/>
              <a:t> supports for drawing, computer games</a:t>
            </a:r>
          </a:p>
          <a:p>
            <a:pPr marL="457200" indent="-457200">
              <a:buFont typeface="Wingdings" panose="05000000000000000000" pitchFamily="2" charset="2"/>
              <a:buChar char="Ø"/>
            </a:pPr>
            <a:r>
              <a:rPr lang="en-US" sz="1800" dirty="0" smtClean="0"/>
              <a:t>Vision- magnifiers, large print books, screen magnifier, books on CD/DVD, text reader, screen reader, Braille</a:t>
            </a:r>
          </a:p>
          <a:p>
            <a:pPr marL="457200" indent="-457200">
              <a:buFont typeface="Wingdings" panose="05000000000000000000" pitchFamily="2" charset="2"/>
              <a:buChar char="Ø"/>
            </a:pPr>
            <a:r>
              <a:rPr lang="en-US" sz="1800" dirty="0" smtClean="0"/>
              <a:t>Writing- talking spell checker or dictionary, word prediction software, talking word processor</a:t>
            </a:r>
            <a:endParaRPr lang="en-US" sz="1800" dirty="0"/>
          </a:p>
        </p:txBody>
      </p:sp>
      <p:sp>
        <p:nvSpPr>
          <p:cNvPr id="3" name="Text Placeholder 2"/>
          <p:cNvSpPr>
            <a:spLocks noGrp="1"/>
          </p:cNvSpPr>
          <p:nvPr>
            <p:ph type="body" sz="quarter" idx="11"/>
          </p:nvPr>
        </p:nvSpPr>
        <p:spPr/>
        <p:txBody>
          <a:bodyPr/>
          <a:lstStyle/>
          <a:p>
            <a:r>
              <a:rPr lang="en-US" dirty="0" smtClean="0"/>
              <a:t>AT Examples Cont.</a:t>
            </a:r>
            <a:endParaRPr lang="en-US" dirty="0"/>
          </a:p>
        </p:txBody>
      </p:sp>
    </p:spTree>
    <p:extLst>
      <p:ext uri="{BB962C8B-B14F-4D97-AF65-F5344CB8AC3E}">
        <p14:creationId xmlns:p14="http://schemas.microsoft.com/office/powerpoint/2010/main" val="1425158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sz="2400" dirty="0" smtClean="0"/>
              <a:t>Regularly ask for clarification on duties from the special education teacher and other providers</a:t>
            </a:r>
          </a:p>
          <a:p>
            <a:r>
              <a:rPr lang="en-US" dirty="0"/>
              <a:t>	</a:t>
            </a:r>
            <a:r>
              <a:rPr lang="en-US" sz="2400" dirty="0" smtClean="0"/>
              <a:t>- Behavior plans</a:t>
            </a:r>
          </a:p>
          <a:p>
            <a:r>
              <a:rPr lang="en-US" sz="2400" dirty="0"/>
              <a:t>	</a:t>
            </a:r>
            <a:r>
              <a:rPr lang="en-US" sz="2400" dirty="0" smtClean="0"/>
              <a:t>- Accommodations and modifications</a:t>
            </a:r>
          </a:p>
          <a:p>
            <a:r>
              <a:rPr lang="en-US" sz="2400" dirty="0"/>
              <a:t>	</a:t>
            </a:r>
            <a:r>
              <a:rPr lang="en-US" sz="2400" dirty="0" smtClean="0"/>
              <a:t>- Issue that is occurring in the classroom</a:t>
            </a:r>
          </a:p>
          <a:p>
            <a:r>
              <a:rPr lang="en-US" sz="2400" dirty="0"/>
              <a:t>	</a:t>
            </a:r>
            <a:r>
              <a:rPr lang="en-US" sz="2400" dirty="0" smtClean="0"/>
              <a:t>- Discuss when things aren’t going well</a:t>
            </a:r>
          </a:p>
          <a:p>
            <a:r>
              <a:rPr lang="en-US" dirty="0"/>
              <a:t>	</a:t>
            </a:r>
            <a:r>
              <a:rPr lang="en-US" dirty="0" smtClean="0"/>
              <a:t>	</a:t>
            </a:r>
            <a:r>
              <a:rPr lang="en-US" sz="2400" dirty="0" smtClean="0"/>
              <a:t>* Clarify the process to handle/prompt/etc.</a:t>
            </a:r>
          </a:p>
          <a:p>
            <a:r>
              <a:rPr lang="en-US" sz="2000" dirty="0" smtClean="0"/>
              <a:t>		</a:t>
            </a:r>
            <a:r>
              <a:rPr lang="en-US" sz="2400" dirty="0" smtClean="0"/>
              <a:t>* Problem solve together if a change needs 		  to be made</a:t>
            </a:r>
            <a:endParaRPr lang="en-US" sz="2400" dirty="0"/>
          </a:p>
        </p:txBody>
      </p:sp>
      <p:sp>
        <p:nvSpPr>
          <p:cNvPr id="3" name="Text Placeholder 2"/>
          <p:cNvSpPr>
            <a:spLocks noGrp="1"/>
          </p:cNvSpPr>
          <p:nvPr>
            <p:ph type="body" sz="quarter" idx="11"/>
          </p:nvPr>
        </p:nvSpPr>
        <p:spPr/>
        <p:txBody>
          <a:bodyPr/>
          <a:lstStyle/>
          <a:p>
            <a:r>
              <a:rPr lang="en-US" dirty="0" smtClean="0"/>
              <a:t>Communicate!</a:t>
            </a:r>
            <a:endParaRPr lang="en-US" dirty="0"/>
          </a:p>
        </p:txBody>
      </p:sp>
    </p:spTree>
    <p:extLst>
      <p:ext uri="{BB962C8B-B14F-4D97-AF65-F5344CB8AC3E}">
        <p14:creationId xmlns:p14="http://schemas.microsoft.com/office/powerpoint/2010/main" val="1240007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2832" y="0"/>
            <a:ext cx="7968421" cy="3901374"/>
          </a:xfrm>
        </p:spPr>
        <p:txBody>
          <a:bodyPr/>
          <a:lstStyle/>
          <a:p>
            <a:endParaRPr lang="en-US" dirty="0"/>
          </a:p>
          <a:p>
            <a:pPr marL="514350" indent="-514350">
              <a:buAutoNum type="arabicPeriod" startAt="8"/>
            </a:pPr>
            <a:r>
              <a:rPr lang="en-US" sz="4000" dirty="0" smtClean="0"/>
              <a:t>Become familiar with building and school policies.  (Ex. building handbook, paraprofessional handbook, vulnerability &amp; </a:t>
            </a:r>
            <a:r>
              <a:rPr lang="en-US" sz="4000" dirty="0" err="1" smtClean="0">
                <a:solidFill>
                  <a:srgbClr val="C00000"/>
                </a:solidFill>
              </a:rPr>
              <a:t>reportability</a:t>
            </a:r>
            <a:r>
              <a:rPr lang="en-US" sz="4000" dirty="0" smtClean="0"/>
              <a:t> via Safe Schools, etc.)</a:t>
            </a:r>
          </a:p>
          <a:p>
            <a:pPr marL="514350" indent="-514350">
              <a:buAutoNum type="arabicPeriod" startAt="8"/>
            </a:pP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829" y="3901374"/>
            <a:ext cx="3510731" cy="2567792"/>
          </a:xfrm>
          <a:prstGeom prst="rect">
            <a:avLst/>
          </a:prstGeom>
        </p:spPr>
      </p:pic>
    </p:spTree>
    <p:extLst>
      <p:ext uri="{BB962C8B-B14F-4D97-AF65-F5344CB8AC3E}">
        <p14:creationId xmlns:p14="http://schemas.microsoft.com/office/powerpoint/2010/main" val="2696938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837488"/>
            <a:ext cx="8028385" cy="5126753"/>
          </a:xfrm>
        </p:spPr>
        <p:txBody>
          <a:bodyPr/>
          <a:lstStyle/>
          <a:p>
            <a:endParaRPr lang="en-US" dirty="0" smtClean="0"/>
          </a:p>
          <a:p>
            <a:pPr marL="514350" indent="-514350">
              <a:buAutoNum type="arabicPeriod" startAt="9"/>
            </a:pPr>
            <a:r>
              <a:rPr lang="en-US" sz="4000" dirty="0" smtClean="0"/>
              <a:t>Put the student first!</a:t>
            </a:r>
          </a:p>
          <a:p>
            <a:endParaRPr lang="en-US" sz="3200" dirty="0"/>
          </a:p>
          <a:p>
            <a:endParaRPr lang="en-US" sz="3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387" y="2474007"/>
            <a:ext cx="4047858" cy="3035894"/>
          </a:xfrm>
          <a:prstGeom prst="rect">
            <a:avLst/>
          </a:prstGeom>
        </p:spPr>
      </p:pic>
    </p:spTree>
    <p:extLst>
      <p:ext uri="{BB962C8B-B14F-4D97-AF65-F5344CB8AC3E}">
        <p14:creationId xmlns:p14="http://schemas.microsoft.com/office/powerpoint/2010/main" val="225914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991312"/>
            <a:ext cx="8028385" cy="4972929"/>
          </a:xfrm>
        </p:spPr>
        <p:txBody>
          <a:bodyPr/>
          <a:lstStyle/>
          <a:p>
            <a:pPr marL="457200" indent="-457200">
              <a:buFont typeface="Wingdings" panose="05000000000000000000" pitchFamily="2" charset="2"/>
              <a:buChar char="Ø"/>
            </a:pPr>
            <a:endParaRPr lang="en-US" sz="2400" dirty="0" smtClean="0"/>
          </a:p>
          <a:p>
            <a:pPr marL="457200" indent="-457200">
              <a:buFont typeface="Wingdings" panose="05000000000000000000" pitchFamily="2" charset="2"/>
              <a:buChar char="Ø"/>
            </a:pPr>
            <a:r>
              <a:rPr lang="en-US" sz="2400" dirty="0" smtClean="0"/>
              <a:t>Get to know the students you work with</a:t>
            </a:r>
          </a:p>
          <a:p>
            <a:r>
              <a:rPr lang="en-US" sz="2400" dirty="0"/>
              <a:t>	</a:t>
            </a:r>
            <a:r>
              <a:rPr lang="en-US" sz="2400" dirty="0" smtClean="0"/>
              <a:t>* Develop a relationship</a:t>
            </a:r>
          </a:p>
          <a:p>
            <a:r>
              <a:rPr lang="en-US" sz="2400" dirty="0"/>
              <a:t>	</a:t>
            </a:r>
            <a:r>
              <a:rPr lang="en-US" sz="2400" dirty="0" smtClean="0"/>
              <a:t>* Find out things they like </a:t>
            </a:r>
          </a:p>
          <a:p>
            <a:r>
              <a:rPr lang="en-US" sz="2400" dirty="0"/>
              <a:t>	</a:t>
            </a:r>
            <a:r>
              <a:rPr lang="en-US" sz="2400" dirty="0" smtClean="0"/>
              <a:t>* Read the IEP, behavior plan &amp; ASK questions!</a:t>
            </a:r>
          </a:p>
          <a:p>
            <a:pPr marL="457200" indent="-457200">
              <a:buFont typeface="Wingdings" panose="05000000000000000000" pitchFamily="2" charset="2"/>
              <a:buChar char="Ø"/>
            </a:pPr>
            <a:r>
              <a:rPr lang="en-US" sz="2400" dirty="0" smtClean="0"/>
              <a:t>Focus on the Students</a:t>
            </a:r>
          </a:p>
          <a:p>
            <a:r>
              <a:rPr lang="en-US" sz="2400" dirty="0"/>
              <a:t>	</a:t>
            </a:r>
            <a:r>
              <a:rPr lang="en-US" sz="2400" dirty="0" smtClean="0"/>
              <a:t>* Avoid socializing with adults while students are 	  around</a:t>
            </a:r>
          </a:p>
          <a:p>
            <a:r>
              <a:rPr lang="en-US" sz="2400" dirty="0"/>
              <a:t>	</a:t>
            </a:r>
            <a:r>
              <a:rPr lang="en-US" sz="2400" dirty="0" smtClean="0"/>
              <a:t>* Cell phone use only during breaks and lunch</a:t>
            </a:r>
          </a:p>
          <a:p>
            <a:r>
              <a:rPr lang="en-US" sz="2400" dirty="0"/>
              <a:t>	</a:t>
            </a:r>
            <a:r>
              <a:rPr lang="en-US" sz="2400" dirty="0" smtClean="0"/>
              <a:t>* Interact with the student you are assigned</a:t>
            </a:r>
          </a:p>
          <a:p>
            <a:r>
              <a:rPr lang="en-US" sz="2400" dirty="0"/>
              <a:t>	</a:t>
            </a:r>
            <a:endParaRPr lang="en-US"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0629" y="1307506"/>
            <a:ext cx="1258792" cy="1573490"/>
          </a:xfrm>
          <a:prstGeom prst="rect">
            <a:avLst/>
          </a:prstGeom>
        </p:spPr>
      </p:pic>
    </p:spTree>
    <p:extLst>
      <p:ext uri="{BB962C8B-B14F-4D97-AF65-F5344CB8AC3E}">
        <p14:creationId xmlns:p14="http://schemas.microsoft.com/office/powerpoint/2010/main" val="466043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940038"/>
            <a:ext cx="8028385" cy="5024204"/>
          </a:xfrm>
        </p:spPr>
        <p:txBody>
          <a:bodyPr/>
          <a:lstStyle/>
          <a:p>
            <a:endParaRPr lang="en-US" sz="3200" dirty="0" smtClean="0"/>
          </a:p>
          <a:p>
            <a:r>
              <a:rPr lang="en-US" sz="4000" dirty="0" smtClean="0"/>
              <a:t>10. Perform your duties mindfully, responsibly, and respectfully at all times.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131" y="3246782"/>
            <a:ext cx="2262682" cy="2349966"/>
          </a:xfrm>
          <a:prstGeom prst="rect">
            <a:avLst/>
          </a:prstGeom>
        </p:spPr>
      </p:pic>
    </p:spTree>
    <p:extLst>
      <p:ext uri="{BB962C8B-B14F-4D97-AF65-F5344CB8AC3E}">
        <p14:creationId xmlns:p14="http://schemas.microsoft.com/office/powerpoint/2010/main" val="3185202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2" y="1329972"/>
            <a:ext cx="8028385" cy="4523897"/>
          </a:xfrm>
        </p:spPr>
        <p:txBody>
          <a:bodyPr/>
          <a:lstStyle/>
          <a:p>
            <a:pPr marL="457200" indent="-457200">
              <a:buFont typeface="Arial" panose="020B0604020202020204" pitchFamily="34" charset="0"/>
              <a:buChar char="•"/>
            </a:pPr>
            <a:r>
              <a:rPr lang="en-US" sz="1800" dirty="0" smtClean="0"/>
              <a:t>Be on time.  Regular attendance is a must.</a:t>
            </a:r>
          </a:p>
          <a:p>
            <a:r>
              <a:rPr lang="en-US" sz="1800" dirty="0"/>
              <a:t> </a:t>
            </a:r>
            <a:r>
              <a:rPr lang="en-US" sz="1800" dirty="0" smtClean="0"/>
              <a:t>	* Continuity in staff for our students is our #1 priority</a:t>
            </a:r>
          </a:p>
          <a:p>
            <a:pPr marL="457200" indent="-457200">
              <a:buFont typeface="Arial" panose="020B0604020202020204" pitchFamily="34" charset="0"/>
              <a:buChar char="•"/>
            </a:pPr>
            <a:r>
              <a:rPr lang="en-US" sz="1800" dirty="0" smtClean="0"/>
              <a:t>Be a Team Player</a:t>
            </a:r>
          </a:p>
          <a:p>
            <a:r>
              <a:rPr lang="en-US" sz="1800" dirty="0"/>
              <a:t>	</a:t>
            </a:r>
            <a:r>
              <a:rPr lang="en-US" sz="1800" dirty="0" smtClean="0"/>
              <a:t>* Take concerns directly to the person involved</a:t>
            </a:r>
          </a:p>
          <a:p>
            <a:r>
              <a:rPr lang="en-US" sz="1800" dirty="0"/>
              <a:t>	</a:t>
            </a:r>
            <a:r>
              <a:rPr lang="en-US" sz="1800" dirty="0" smtClean="0"/>
              <a:t>* Avoid venting in the workroom or with other individuals</a:t>
            </a:r>
          </a:p>
          <a:p>
            <a:pPr marL="342900" indent="-342900">
              <a:buFont typeface="Arial" panose="020B0604020202020204" pitchFamily="34" charset="0"/>
              <a:buChar char="•"/>
            </a:pPr>
            <a:r>
              <a:rPr lang="en-US" sz="1800" dirty="0" smtClean="0"/>
              <a:t>Maintain Respect for students &amp; families</a:t>
            </a:r>
          </a:p>
          <a:p>
            <a:pPr marL="342900" indent="-342900">
              <a:buFont typeface="Arial" panose="020B0604020202020204" pitchFamily="34" charset="0"/>
              <a:buChar char="•"/>
            </a:pPr>
            <a:r>
              <a:rPr lang="en-US" sz="1800" dirty="0" smtClean="0"/>
              <a:t>Breaks are 15 minutes start to finish</a:t>
            </a:r>
          </a:p>
          <a:p>
            <a:r>
              <a:rPr lang="en-US" sz="1800" dirty="0"/>
              <a:t>	</a:t>
            </a:r>
            <a:r>
              <a:rPr lang="en-US" sz="1800" dirty="0" smtClean="0"/>
              <a:t>* Break starts late, must still end at the </a:t>
            </a:r>
            <a:endParaRPr lang="en-US" sz="1800" dirty="0"/>
          </a:p>
          <a:p>
            <a:r>
              <a:rPr lang="en-US" sz="1800" dirty="0" smtClean="0"/>
              <a:t>	   scheduled time</a:t>
            </a:r>
          </a:p>
          <a:p>
            <a:r>
              <a:rPr lang="en-US" sz="1800" dirty="0"/>
              <a:t>	</a:t>
            </a:r>
            <a:r>
              <a:rPr lang="en-US" sz="1800" dirty="0" smtClean="0"/>
              <a:t>* Schedule change may cause a break to </a:t>
            </a:r>
          </a:p>
          <a:p>
            <a:r>
              <a:rPr lang="en-US" sz="1800" dirty="0"/>
              <a:t>	</a:t>
            </a:r>
            <a:r>
              <a:rPr lang="en-US" sz="1800" dirty="0" smtClean="0"/>
              <a:t>   be eliminated for the day</a:t>
            </a:r>
          </a:p>
          <a:p>
            <a:r>
              <a:rPr lang="en-US" sz="1800" dirty="0"/>
              <a:t>	</a:t>
            </a:r>
            <a:r>
              <a:rPr lang="en-US" sz="1800" dirty="0" smtClean="0"/>
              <a:t>* Student need </a:t>
            </a:r>
            <a:r>
              <a:rPr lang="en-US" sz="1800" dirty="0" err="1" smtClean="0">
                <a:solidFill>
                  <a:srgbClr val="C00000"/>
                </a:solidFill>
              </a:rPr>
              <a:t>supercedes</a:t>
            </a:r>
            <a:r>
              <a:rPr lang="en-US" sz="1800" dirty="0" smtClean="0"/>
              <a:t> scheduled breaks</a:t>
            </a:r>
          </a:p>
        </p:txBody>
      </p:sp>
      <p:sp>
        <p:nvSpPr>
          <p:cNvPr id="3" name="Text Placeholder 2"/>
          <p:cNvSpPr>
            <a:spLocks noGrp="1"/>
          </p:cNvSpPr>
          <p:nvPr>
            <p:ph type="body" sz="quarter" idx="11"/>
          </p:nvPr>
        </p:nvSpPr>
        <p:spPr/>
        <p:txBody>
          <a:bodyPr/>
          <a:lstStyle/>
          <a:p>
            <a:r>
              <a:rPr lang="en-US" dirty="0" smtClean="0"/>
              <a:t>TOOLBOX of SUCCESS TIPS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1852" y="3591920"/>
            <a:ext cx="1655064" cy="1566672"/>
          </a:xfrm>
          <a:prstGeom prst="rect">
            <a:avLst/>
          </a:prstGeom>
        </p:spPr>
      </p:pic>
    </p:spTree>
    <p:extLst>
      <p:ext uri="{BB962C8B-B14F-4D97-AF65-F5344CB8AC3E}">
        <p14:creationId xmlns:p14="http://schemas.microsoft.com/office/powerpoint/2010/main" val="108431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751" y="1155700"/>
            <a:ext cx="8028385" cy="4846641"/>
          </a:xfrm>
        </p:spPr>
        <p:txBody>
          <a:bodyPr/>
          <a:lstStyle/>
          <a:p>
            <a:r>
              <a:rPr lang="en-US" dirty="0" smtClean="0">
                <a:solidFill>
                  <a:srgbClr val="0070C0"/>
                </a:solidFill>
              </a:rPr>
              <a:t>Special education is governed by federal law in most educational jurisdictions.  Under Individuals with Disabilities Education Act (IDEA).  </a:t>
            </a:r>
          </a:p>
          <a:p>
            <a:r>
              <a:rPr lang="en-US" dirty="0" smtClean="0"/>
              <a:t>* Special Education is defined as, “Specially designed instruction, provided at no cost to the parents, to meet the unique needs of a child with a disability, including adapting content, teaching methodology and delivery instruction to meet the appropriate needs of each child.</a:t>
            </a:r>
            <a:endParaRPr lang="en-US" dirty="0"/>
          </a:p>
        </p:txBody>
      </p:sp>
      <p:sp>
        <p:nvSpPr>
          <p:cNvPr id="3" name="Text Placeholder 2"/>
          <p:cNvSpPr>
            <a:spLocks noGrp="1"/>
          </p:cNvSpPr>
          <p:nvPr>
            <p:ph type="body" sz="quarter" idx="11"/>
          </p:nvPr>
        </p:nvSpPr>
        <p:spPr>
          <a:xfrm>
            <a:off x="500465" y="485437"/>
            <a:ext cx="7959329" cy="1131887"/>
          </a:xfrm>
        </p:spPr>
        <p:txBody>
          <a:bodyPr/>
          <a:lstStyle/>
          <a:p>
            <a:r>
              <a:rPr lang="en-US" sz="2800" b="1" u="sng" dirty="0" smtClean="0">
                <a:solidFill>
                  <a:srgbClr val="192D56"/>
                </a:solidFill>
              </a:rPr>
              <a:t>WHAT IS SPECIAL EDUCATION?</a:t>
            </a:r>
            <a:endParaRPr lang="en-US" sz="2800" b="1" u="sng" dirty="0">
              <a:solidFill>
                <a:srgbClr val="192D5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4961509"/>
            <a:ext cx="2743974" cy="1711095"/>
          </a:xfrm>
          <a:prstGeom prst="rect">
            <a:avLst/>
          </a:prstGeom>
        </p:spPr>
      </p:pic>
    </p:spTree>
    <p:extLst>
      <p:ext uri="{BB962C8B-B14F-4D97-AF65-F5344CB8AC3E}">
        <p14:creationId xmlns:p14="http://schemas.microsoft.com/office/powerpoint/2010/main" val="29807016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sz="2400" dirty="0" smtClean="0"/>
              <a:t>We want to create lifelong learners who can manage themselves to the best of their ability and be a contributing member to their community.</a:t>
            </a:r>
          </a:p>
        </p:txBody>
      </p:sp>
      <p:sp>
        <p:nvSpPr>
          <p:cNvPr id="3" name="Text Placeholder 2"/>
          <p:cNvSpPr>
            <a:spLocks noGrp="1"/>
          </p:cNvSpPr>
          <p:nvPr>
            <p:ph type="body" sz="quarter" idx="11"/>
          </p:nvPr>
        </p:nvSpPr>
        <p:spPr/>
        <p:txBody>
          <a:bodyPr/>
          <a:lstStyle/>
          <a:p>
            <a:r>
              <a:rPr lang="en-US" dirty="0" smtClean="0"/>
              <a:t>Educational Staff are Working for the Same Purpose.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09" y="2151759"/>
            <a:ext cx="4033614" cy="2336595"/>
          </a:xfrm>
          <a:prstGeom prst="rect">
            <a:avLst/>
          </a:prstGeom>
        </p:spPr>
      </p:pic>
    </p:spTree>
    <p:extLst>
      <p:ext uri="{BB962C8B-B14F-4D97-AF65-F5344CB8AC3E}">
        <p14:creationId xmlns:p14="http://schemas.microsoft.com/office/powerpoint/2010/main" val="714341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1825628"/>
            <a:ext cx="8028385" cy="4344436"/>
          </a:xfrm>
        </p:spPr>
        <p:txBody>
          <a:bodyPr/>
          <a:lstStyle/>
          <a:p>
            <a:pPr marL="457200" indent="-457200">
              <a:buFont typeface="Arial" panose="020B0604020202020204" pitchFamily="34" charset="0"/>
              <a:buChar char="•"/>
            </a:pPr>
            <a:r>
              <a:rPr lang="en-US" sz="2000" dirty="0" smtClean="0">
                <a:hlinkClick r:id="rId2"/>
              </a:rPr>
              <a:t>www.commonsensemedia.org/guide/special-needs</a:t>
            </a:r>
            <a:r>
              <a:rPr lang="en-US" sz="2000" dirty="0" smtClean="0"/>
              <a:t> (free webinars)</a:t>
            </a:r>
          </a:p>
          <a:p>
            <a:pPr marL="457200" indent="-457200">
              <a:buFont typeface="Arial" panose="020B0604020202020204" pitchFamily="34" charset="0"/>
              <a:buChar char="•"/>
            </a:pPr>
            <a:r>
              <a:rPr lang="en-US" sz="2000" dirty="0" smtClean="0">
                <a:hlinkClick r:id="rId3"/>
              </a:rPr>
              <a:t>www.ablenet.com</a:t>
            </a:r>
            <a:r>
              <a:rPr lang="en-US" sz="2000" dirty="0" smtClean="0"/>
              <a:t> (scroll down toward the bottom of the page for the box to free paraprofessional development)</a:t>
            </a:r>
          </a:p>
          <a:p>
            <a:pPr marL="457200" indent="-457200">
              <a:buFont typeface="Arial" panose="020B0604020202020204" pitchFamily="34" charset="0"/>
              <a:buChar char="•"/>
            </a:pPr>
            <a:r>
              <a:rPr lang="en-US" sz="2000" dirty="0" smtClean="0">
                <a:hlinkClick r:id="rId4"/>
              </a:rPr>
              <a:t>http://paralink.org</a:t>
            </a:r>
            <a:endParaRPr lang="en-US" sz="2000" dirty="0" smtClean="0"/>
          </a:p>
          <a:p>
            <a:pPr marL="457200" indent="-457200">
              <a:buFont typeface="Arial" panose="020B0604020202020204" pitchFamily="34" charset="0"/>
              <a:buChar char="•"/>
            </a:pPr>
            <a:r>
              <a:rPr lang="en-US" sz="2000" dirty="0" smtClean="0">
                <a:hlinkClick r:id="rId5"/>
              </a:rPr>
              <a:t>http://ici.umn.edu/para/</a:t>
            </a:r>
            <a:r>
              <a:rPr lang="en-US" sz="2000" dirty="0" smtClean="0"/>
              <a:t> (MN Para Consortium)</a:t>
            </a:r>
          </a:p>
          <a:p>
            <a:pPr marL="457200" indent="-457200">
              <a:buFont typeface="Arial" panose="020B0604020202020204" pitchFamily="34" charset="0"/>
              <a:buChar char="•"/>
            </a:pPr>
            <a:r>
              <a:rPr lang="en-US" sz="2000" dirty="0" smtClean="0">
                <a:hlinkClick r:id="rId6"/>
              </a:rPr>
              <a:t>www.nichy.org</a:t>
            </a:r>
            <a:r>
              <a:rPr lang="en-US" sz="2000" dirty="0" smtClean="0"/>
              <a:t> (National Dissemination Center for Children with Disabilities)</a:t>
            </a:r>
          </a:p>
          <a:p>
            <a:pPr marL="457200" indent="-457200">
              <a:buFont typeface="Arial" panose="020B0604020202020204" pitchFamily="34" charset="0"/>
              <a:buChar char="•"/>
            </a:pPr>
            <a:r>
              <a:rPr lang="en-US" sz="2000" dirty="0" smtClean="0">
                <a:hlinkClick r:id="rId7"/>
              </a:rPr>
              <a:t>www.autisminternetmodules.org</a:t>
            </a:r>
            <a:endParaRPr lang="en-US" sz="2000" dirty="0" smtClean="0"/>
          </a:p>
          <a:p>
            <a:pPr marL="457200" indent="-457200">
              <a:buFont typeface="Arial" panose="020B0604020202020204" pitchFamily="34" charset="0"/>
              <a:buChar char="•"/>
            </a:pPr>
            <a:r>
              <a:rPr lang="en-US" sz="2000" dirty="0" smtClean="0">
                <a:hlinkClick r:id="rId8"/>
              </a:rPr>
              <a:t>www.myinfinitec.org</a:t>
            </a:r>
            <a:r>
              <a:rPr lang="en-US" sz="2000" dirty="0" smtClean="0"/>
              <a:t> (need to be a member- some school districts are members)</a:t>
            </a:r>
          </a:p>
          <a:p>
            <a:pPr marL="457200" indent="-457200">
              <a:buFont typeface="Arial" panose="020B0604020202020204" pitchFamily="34" charset="0"/>
              <a:buChar char="•"/>
            </a:pPr>
            <a:r>
              <a:rPr lang="en-US" sz="2000" dirty="0" smtClean="0"/>
              <a:t>www.atinternetmodules.org</a:t>
            </a:r>
            <a:endParaRPr lang="en-US" sz="2000" dirty="0"/>
          </a:p>
        </p:txBody>
      </p:sp>
      <p:sp>
        <p:nvSpPr>
          <p:cNvPr id="3" name="Text Placeholder 2"/>
          <p:cNvSpPr>
            <a:spLocks noGrp="1"/>
          </p:cNvSpPr>
          <p:nvPr>
            <p:ph type="body" sz="quarter" idx="11"/>
          </p:nvPr>
        </p:nvSpPr>
        <p:spPr/>
        <p:txBody>
          <a:bodyPr/>
          <a:lstStyle/>
          <a:p>
            <a:r>
              <a:rPr lang="en-US" dirty="0" smtClean="0"/>
              <a:t>Free Online Resources</a:t>
            </a:r>
            <a:endParaRPr lang="en-US" dirty="0"/>
          </a:p>
        </p:txBody>
      </p:sp>
    </p:spTree>
    <p:extLst>
      <p:ext uri="{BB962C8B-B14F-4D97-AF65-F5344CB8AC3E}">
        <p14:creationId xmlns:p14="http://schemas.microsoft.com/office/powerpoint/2010/main" val="3789746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8651" y="854580"/>
            <a:ext cx="8028385" cy="5109662"/>
          </a:xfrm>
        </p:spPr>
        <p:txBody>
          <a:bodyPr/>
          <a:lstStyle/>
          <a:p>
            <a:endParaRPr lang="en-US" dirty="0" smtClean="0"/>
          </a:p>
          <a:p>
            <a:endParaRPr lang="en-US" sz="2000" dirty="0" smtClean="0"/>
          </a:p>
          <a:p>
            <a:endParaRPr lang="en-US" sz="2000" dirty="0"/>
          </a:p>
          <a:p>
            <a:r>
              <a:rPr lang="en-US" sz="2000" dirty="0" smtClean="0"/>
              <a:t>If you have any questions regarding this power point please feel free to contact Janet Dirksen at </a:t>
            </a:r>
            <a:r>
              <a:rPr lang="en-US" sz="2000" dirty="0" smtClean="0">
                <a:hlinkClick r:id="rId2"/>
              </a:rPr>
              <a:t>janet.Dirksen@swsc.org</a:t>
            </a:r>
            <a:endParaRPr lang="en-US" sz="2000" dirty="0" smtClean="0"/>
          </a:p>
          <a:p>
            <a:endParaRPr lang="en-US" dirty="0"/>
          </a:p>
          <a:p>
            <a:r>
              <a:rPr lang="en-US" sz="2000" dirty="0" smtClean="0"/>
              <a:t>HUGE thanks go to Jackie Budden, Melissa Hanson, </a:t>
            </a:r>
            <a:r>
              <a:rPr lang="en-US" sz="2000" smtClean="0"/>
              <a:t>Deb Stoll, and </a:t>
            </a:r>
            <a:r>
              <a:rPr lang="en-US" sz="2000" dirty="0" smtClean="0"/>
              <a:t>Mary Margaret Mathers for sharing their materials for this power point.</a:t>
            </a:r>
            <a:endParaRPr lang="en-US" sz="2000" dirty="0"/>
          </a:p>
        </p:txBody>
      </p:sp>
    </p:spTree>
    <p:extLst>
      <p:ext uri="{BB962C8B-B14F-4D97-AF65-F5344CB8AC3E}">
        <p14:creationId xmlns:p14="http://schemas.microsoft.com/office/powerpoint/2010/main" val="198208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dirty="0" smtClean="0"/>
              <a:t>Special Education broadly identifies the academic, physical, cognitive and social-emotional instruction offered to children who are faced with one or more disabilities.</a:t>
            </a:r>
          </a:p>
          <a:p>
            <a:pPr marL="457200" indent="-457200">
              <a:buFont typeface="Arial" panose="020B0604020202020204" pitchFamily="34" charset="0"/>
              <a:buChar char="•"/>
            </a:pPr>
            <a:r>
              <a:rPr lang="en-US" dirty="0" smtClean="0"/>
              <a:t>The range of special education support will vary based on need and educational jurisdictions.</a:t>
            </a:r>
            <a:endParaRPr lang="en-US" dirty="0"/>
          </a:p>
        </p:txBody>
      </p:sp>
      <p:sp>
        <p:nvSpPr>
          <p:cNvPr id="3" name="Text Placeholder 2"/>
          <p:cNvSpPr>
            <a:spLocks noGrp="1"/>
          </p:cNvSpPr>
          <p:nvPr>
            <p:ph type="body" sz="quarter" idx="11"/>
          </p:nvPr>
        </p:nvSpPr>
        <p:spPr/>
        <p:txBody>
          <a:bodyPr/>
          <a:lstStyle/>
          <a:p>
            <a:r>
              <a:rPr lang="en-US" sz="2800" b="1" u="sng" dirty="0">
                <a:solidFill>
                  <a:srgbClr val="192D56"/>
                </a:solidFill>
              </a:rPr>
              <a:t>WHAT IS SPECIAL EDUCATION?</a:t>
            </a:r>
          </a:p>
          <a:p>
            <a:r>
              <a:rPr lang="en-US" sz="1600" dirty="0" smtClean="0"/>
              <a:t>(continued)</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093" y="4560772"/>
            <a:ext cx="3619500" cy="1879715"/>
          </a:xfrm>
          <a:prstGeom prst="rect">
            <a:avLst/>
          </a:prstGeom>
        </p:spPr>
      </p:pic>
    </p:spTree>
    <p:extLst>
      <p:ext uri="{BB962C8B-B14F-4D97-AF65-F5344CB8AC3E}">
        <p14:creationId xmlns:p14="http://schemas.microsoft.com/office/powerpoint/2010/main" val="199439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14350" indent="-514350">
              <a:buAutoNum type="arabicPeriod"/>
            </a:pPr>
            <a:r>
              <a:rPr lang="en-US" dirty="0" smtClean="0"/>
              <a:t>Pre-referral</a:t>
            </a:r>
          </a:p>
          <a:p>
            <a:r>
              <a:rPr lang="en-US" sz="1800" dirty="0">
                <a:solidFill>
                  <a:srgbClr val="00B050"/>
                </a:solidFill>
              </a:rPr>
              <a:t>	</a:t>
            </a:r>
            <a:r>
              <a:rPr lang="en-US" sz="1800" dirty="0" smtClean="0">
                <a:solidFill>
                  <a:srgbClr val="00B050"/>
                </a:solidFill>
              </a:rPr>
              <a:t>* Need interventions in place prior to referral</a:t>
            </a:r>
          </a:p>
          <a:p>
            <a:endParaRPr lang="en-US" sz="2400" dirty="0" smtClean="0"/>
          </a:p>
          <a:p>
            <a:pPr marL="457200" indent="-457200">
              <a:buAutoNum type="arabicPeriod" startAt="2"/>
            </a:pPr>
            <a:r>
              <a:rPr lang="en-US" sz="2400" dirty="0" smtClean="0"/>
              <a:t>Evaluation</a:t>
            </a:r>
          </a:p>
          <a:p>
            <a:r>
              <a:rPr lang="en-US" sz="1800" dirty="0">
                <a:solidFill>
                  <a:srgbClr val="00B050"/>
                </a:solidFill>
              </a:rPr>
              <a:t>	</a:t>
            </a:r>
            <a:r>
              <a:rPr lang="en-US" sz="1800" dirty="0" smtClean="0">
                <a:solidFill>
                  <a:srgbClr val="00B050"/>
                </a:solidFill>
              </a:rPr>
              <a:t>* A team takes a comprehensive look at the needs of the student</a:t>
            </a:r>
          </a:p>
          <a:p>
            <a:endParaRPr lang="en-US" sz="2400" dirty="0"/>
          </a:p>
          <a:p>
            <a:pPr marL="457200" indent="-457200">
              <a:buAutoNum type="arabicPeriod" startAt="3"/>
            </a:pPr>
            <a:r>
              <a:rPr lang="en-US" sz="2400" dirty="0" smtClean="0"/>
              <a:t>Develop an IEP (Individual Education Program)</a:t>
            </a:r>
          </a:p>
          <a:p>
            <a:r>
              <a:rPr lang="en-US" sz="1800" dirty="0">
                <a:solidFill>
                  <a:srgbClr val="00B050"/>
                </a:solidFill>
              </a:rPr>
              <a:t>	</a:t>
            </a:r>
            <a:r>
              <a:rPr lang="en-US" sz="1800" dirty="0" smtClean="0">
                <a:solidFill>
                  <a:srgbClr val="00B050"/>
                </a:solidFill>
              </a:rPr>
              <a:t>* If eligible, an IEP is developed for that student</a:t>
            </a:r>
          </a:p>
          <a:p>
            <a:endParaRPr lang="en-US" sz="1800" dirty="0" smtClean="0"/>
          </a:p>
        </p:txBody>
      </p:sp>
      <p:sp>
        <p:nvSpPr>
          <p:cNvPr id="3" name="Text Placeholder 2"/>
          <p:cNvSpPr>
            <a:spLocks noGrp="1"/>
          </p:cNvSpPr>
          <p:nvPr>
            <p:ph type="body" sz="quarter" idx="11"/>
          </p:nvPr>
        </p:nvSpPr>
        <p:spPr/>
        <p:txBody>
          <a:bodyPr/>
          <a:lstStyle/>
          <a:p>
            <a:r>
              <a:rPr lang="en-US" u="sng" dirty="0" smtClean="0"/>
              <a:t>3 Steps to Special Education</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036" y="1460503"/>
            <a:ext cx="1778000" cy="1333500"/>
          </a:xfrm>
          <a:prstGeom prst="rect">
            <a:avLst/>
          </a:prstGeom>
        </p:spPr>
      </p:pic>
    </p:spTree>
    <p:extLst>
      <p:ext uri="{BB962C8B-B14F-4D97-AF65-F5344CB8AC3E}">
        <p14:creationId xmlns:p14="http://schemas.microsoft.com/office/powerpoint/2010/main" val="1956347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itle Slide">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WC PowerPoint Template Standard Format.potx" id="{B8EA8F8A-02E4-42CB-8C21-B530CA615C95}" vid="{EA67DEA6-4F8A-4011-A756-32CC49B9B14B}"/>
    </a:ext>
  </a:extLst>
</a:theme>
</file>

<file path=ppt/theme/theme2.xml><?xml version="1.0" encoding="utf-8"?>
<a:theme xmlns:a="http://schemas.openxmlformats.org/drawingml/2006/main" name="White ">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WC PowerPoint Template Standard Format.potx" id="{B8EA8F8A-02E4-42CB-8C21-B530CA615C95}" vid="{B2DE22D1-EFF2-4EA7-AD3D-EE3B36EC082A}"/>
    </a:ext>
  </a:extLst>
</a:theme>
</file>

<file path=ppt/theme/theme3.xml><?xml version="1.0" encoding="utf-8"?>
<a:theme xmlns:a="http://schemas.openxmlformats.org/drawingml/2006/main" name="Green ">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WC PowerPoint Template Standard Format.potx" id="{B8EA8F8A-02E4-42CB-8C21-B530CA615C95}" vid="{262211F5-F3D5-4CF4-B089-75A89811B80D}"/>
    </a:ext>
  </a:extLst>
</a:theme>
</file>

<file path=ppt/theme/theme4.xml><?xml version="1.0" encoding="utf-8"?>
<a:theme xmlns:a="http://schemas.openxmlformats.org/drawingml/2006/main" name="Dark Blue">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WC PowerPoint Template Standard Format.potx" id="{B8EA8F8A-02E4-42CB-8C21-B530CA615C95}" vid="{398C04B4-F561-4EA1-B751-609E554CF5E5}"/>
    </a:ext>
  </a:extLst>
</a:theme>
</file>

<file path=ppt/theme/theme5.xml><?xml version="1.0" encoding="utf-8"?>
<a:theme xmlns:a="http://schemas.openxmlformats.org/drawingml/2006/main" name="Light Blue ">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WC PowerPoint Template Standard Format.potx" id="{B8EA8F8A-02E4-42CB-8C21-B530CA615C95}" vid="{72F697B1-7145-4F39-857A-981445D52519}"/>
    </a:ext>
  </a:extLst>
</a:theme>
</file>

<file path=ppt/theme/theme6.xml><?xml version="1.0" encoding="utf-8"?>
<a:theme xmlns:a="http://schemas.openxmlformats.org/drawingml/2006/main" name="White with Stripe">
  <a:themeElements>
    <a:clrScheme name="SWWC">
      <a:dk1>
        <a:sysClr val="windowText" lastClr="000000"/>
      </a:dk1>
      <a:lt1>
        <a:sysClr val="window" lastClr="FFFFFF"/>
      </a:lt1>
      <a:dk2>
        <a:srgbClr val="44546A"/>
      </a:dk2>
      <a:lt2>
        <a:srgbClr val="E7E6E6"/>
      </a:lt2>
      <a:accent1>
        <a:srgbClr val="192E56"/>
      </a:accent1>
      <a:accent2>
        <a:srgbClr val="3C8C40"/>
      </a:accent2>
      <a:accent3>
        <a:srgbClr val="B3B2B3"/>
      </a:accent3>
      <a:accent4>
        <a:srgbClr val="2B60A8"/>
      </a:accent4>
      <a:accent5>
        <a:srgbClr val="4472C4"/>
      </a:accent5>
      <a:accent6>
        <a:srgbClr val="FFFFFF"/>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WC PowerPoint Template Standard Format.potx" id="{B8EA8F8A-02E4-42CB-8C21-B530CA615C95}" vid="{20706C76-85E7-42ED-B342-059381F30C0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SWWC PowerPoint Template Standard Format</Template>
  <TotalTime>567</TotalTime>
  <Words>3760</Words>
  <Application>Microsoft Office PowerPoint</Application>
  <PresentationFormat>On-screen Show (4:3)</PresentationFormat>
  <Paragraphs>466</Paragraphs>
  <Slides>72</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72</vt:i4>
      </vt:variant>
    </vt:vector>
  </HeadingPairs>
  <TitlesOfParts>
    <vt:vector size="82" baseType="lpstr">
      <vt:lpstr>Arial</vt:lpstr>
      <vt:lpstr>Calibri</vt:lpstr>
      <vt:lpstr>Gill Sans MT</vt:lpstr>
      <vt:lpstr>Wingdings</vt:lpstr>
      <vt:lpstr>Presentation Title Slide</vt:lpstr>
      <vt:lpstr>White </vt:lpstr>
      <vt:lpstr>Green </vt:lpstr>
      <vt:lpstr>Dark Blue</vt:lpstr>
      <vt:lpstr>Light Blue </vt:lpstr>
      <vt:lpstr>White with Stripe</vt:lpstr>
      <vt:lpstr>Introduction to Special Education and Annual Required Paraprofessional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Dirksen</dc:creator>
  <cp:lastModifiedBy>Janet Dirksen</cp:lastModifiedBy>
  <cp:revision>87</cp:revision>
  <cp:lastPrinted>2017-02-10T18:47:35Z</cp:lastPrinted>
  <dcterms:created xsi:type="dcterms:W3CDTF">2017-01-13T17:01:55Z</dcterms:created>
  <dcterms:modified xsi:type="dcterms:W3CDTF">2017-02-21T18:56:37Z</dcterms:modified>
</cp:coreProperties>
</file>